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03"/>
  </p:notesMasterIdLst>
  <p:sldIdLst>
    <p:sldId id="256" r:id="rId2"/>
    <p:sldId id="297" r:id="rId3"/>
    <p:sldId id="298" r:id="rId4"/>
    <p:sldId id="296" r:id="rId5"/>
    <p:sldId id="299" r:id="rId6"/>
    <p:sldId id="307" r:id="rId7"/>
    <p:sldId id="313" r:id="rId8"/>
    <p:sldId id="314" r:id="rId9"/>
    <p:sldId id="308" r:id="rId10"/>
    <p:sldId id="300" r:id="rId11"/>
    <p:sldId id="315" r:id="rId12"/>
    <p:sldId id="316" r:id="rId13"/>
    <p:sldId id="317" r:id="rId14"/>
    <p:sldId id="309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10" r:id="rId40"/>
    <p:sldId id="30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2" r:id="rId50"/>
    <p:sldId id="353" r:id="rId51"/>
    <p:sldId id="354" r:id="rId52"/>
    <p:sldId id="355" r:id="rId53"/>
    <p:sldId id="356" r:id="rId54"/>
    <p:sldId id="358" r:id="rId55"/>
    <p:sldId id="359" r:id="rId56"/>
    <p:sldId id="360" r:id="rId57"/>
    <p:sldId id="361" r:id="rId58"/>
    <p:sldId id="362" r:id="rId59"/>
    <p:sldId id="311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9" r:id="rId76"/>
    <p:sldId id="378" r:id="rId77"/>
    <p:sldId id="380" r:id="rId78"/>
    <p:sldId id="381" r:id="rId79"/>
    <p:sldId id="382" r:id="rId80"/>
    <p:sldId id="383" r:id="rId81"/>
    <p:sldId id="312" r:id="rId82"/>
    <p:sldId id="384" r:id="rId83"/>
    <p:sldId id="385" r:id="rId84"/>
    <p:sldId id="386" r:id="rId85"/>
    <p:sldId id="387" r:id="rId86"/>
    <p:sldId id="388" r:id="rId87"/>
    <p:sldId id="389" r:id="rId88"/>
    <p:sldId id="390" r:id="rId89"/>
    <p:sldId id="406" r:id="rId90"/>
    <p:sldId id="391" r:id="rId91"/>
    <p:sldId id="392" r:id="rId92"/>
    <p:sldId id="393" r:id="rId93"/>
    <p:sldId id="394" r:id="rId94"/>
    <p:sldId id="395" r:id="rId95"/>
    <p:sldId id="397" r:id="rId96"/>
    <p:sldId id="398" r:id="rId97"/>
    <p:sldId id="405" r:id="rId98"/>
    <p:sldId id="401" r:id="rId99"/>
    <p:sldId id="403" r:id="rId100"/>
    <p:sldId id="404" r:id="rId101"/>
    <p:sldId id="396" r:id="rId10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04"/>
      <p:bold r:id="rId105"/>
      <p:italic r:id="rId106"/>
      <p:boldItalic r:id="rId107"/>
    </p:embeddedFont>
    <p:embeddedFont>
      <p:font typeface="Barlow Light" panose="00000400000000000000" pitchFamily="2" charset="0"/>
      <p:regular r:id="rId108"/>
      <p:bold r:id="rId109"/>
      <p:italic r:id="rId110"/>
      <p:boldItalic r:id="rId111"/>
    </p:embeddedFont>
    <p:embeddedFont>
      <p:font typeface="Calibri" panose="020F0502020204030204" pitchFamily="3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44"/>
    <a:srgbClr val="FF8D25"/>
    <a:srgbClr val="B85800"/>
    <a:srgbClr val="C38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6" autoAdjust="0"/>
    <p:restoredTop sz="94694"/>
  </p:normalViewPr>
  <p:slideViewPr>
    <p:cSldViewPr snapToGrid="0" snapToObjects="1">
      <p:cViewPr varScale="1">
        <p:scale>
          <a:sx n="131" d="100"/>
          <a:sy n="131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font" Target="fonts/font10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font" Target="fonts/font11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Numero di Vulnerabilità</a:t>
            </a:r>
            <a:r>
              <a:rPr lang="it-IT" baseline="0"/>
              <a:t> per Severity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8B-4610-9236-5BE82E40DE7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8B-4610-9236-5BE82E40DE73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8B-4610-9236-5BE82E40DE73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Foglio1!$E$2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8B-4610-9236-5BE82E40DE73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Info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Foglio1!$F$2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8B-4610-9236-5BE82E40DE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513270096"/>
        <c:axId val="513271080"/>
      </c:barChart>
      <c:catAx>
        <c:axId val="51327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13271080"/>
        <c:crosses val="autoZero"/>
        <c:auto val="1"/>
        <c:lblAlgn val="ctr"/>
        <c:lblOffset val="100"/>
        <c:noMultiLvlLbl val="0"/>
      </c:catAx>
      <c:valAx>
        <c:axId val="5132710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1327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3172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716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3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88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92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8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4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07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80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079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32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23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2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82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5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332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139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355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457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667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957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40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6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215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285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895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920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7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62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221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31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33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39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251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47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747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73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136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701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691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5038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400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850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22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785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180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5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8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73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96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722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1382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7075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08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4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158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588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29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2587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6353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49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8014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461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6444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7912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082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438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29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2262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0499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794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0570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443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2574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1167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1181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31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4210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4153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3256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7257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41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21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2459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6659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9247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768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0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4014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7157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2936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1109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32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826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996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0752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4766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3100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3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g"/><Relationship Id="rId5" Type="http://schemas.openxmlformats.org/officeDocument/2006/relationships/image" Target="../media/image82.jpg"/><Relationship Id="rId4" Type="http://schemas.openxmlformats.org/officeDocument/2006/relationships/image" Target="../media/image8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g"/><Relationship Id="rId5" Type="http://schemas.openxmlformats.org/officeDocument/2006/relationships/image" Target="../media/image82.jpg"/><Relationship Id="rId4" Type="http://schemas.openxmlformats.org/officeDocument/2006/relationships/image" Target="../media/image8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300555" y="1344861"/>
            <a:ext cx="5663972" cy="11406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/>
                </a:solidFill>
              </a:rPr>
              <a:t>Penetration</a:t>
            </a:r>
            <a:r>
              <a:rPr lang="it-IT" dirty="0">
                <a:solidFill>
                  <a:schemeClr val="accent1"/>
                </a:solidFill>
              </a:rPr>
              <a:t> Testing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E578DB-AF71-8779-AED6-897F6F25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7" y="2369686"/>
            <a:ext cx="918272" cy="918272"/>
          </a:xfrm>
          <a:prstGeom prst="rect">
            <a:avLst/>
          </a:prstGeom>
        </p:spPr>
      </p:pic>
      <p:grpSp>
        <p:nvGrpSpPr>
          <p:cNvPr id="4" name="Grupo 60">
            <a:extLst>
              <a:ext uri="{FF2B5EF4-FFF2-40B4-BE49-F238E27FC236}">
                <a16:creationId xmlns:a16="http://schemas.microsoft.com/office/drawing/2014/main" id="{55364762-E926-9D36-B4E8-2C11E5817D45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5" name="Google Shape;986;p46">
              <a:extLst>
                <a:ext uri="{FF2B5EF4-FFF2-40B4-BE49-F238E27FC236}">
                  <a16:creationId xmlns:a16="http://schemas.microsoft.com/office/drawing/2014/main" id="{915F6447-20CE-88A5-4961-B9563D8162C8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87;p46">
              <a:extLst>
                <a:ext uri="{FF2B5EF4-FFF2-40B4-BE49-F238E27FC236}">
                  <a16:creationId xmlns:a16="http://schemas.microsoft.com/office/drawing/2014/main" id="{DE809C01-48AE-EA52-E48C-C913878AB451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88;p46">
              <a:extLst>
                <a:ext uri="{FF2B5EF4-FFF2-40B4-BE49-F238E27FC236}">
                  <a16:creationId xmlns:a16="http://schemas.microsoft.com/office/drawing/2014/main" id="{EEC66D87-E043-45C9-D1AB-902699960786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89;p46">
              <a:extLst>
                <a:ext uri="{FF2B5EF4-FFF2-40B4-BE49-F238E27FC236}">
                  <a16:creationId xmlns:a16="http://schemas.microsoft.com/office/drawing/2014/main" id="{634E6602-2716-C99E-BF5E-E879D5EFE33A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90;p46">
              <a:extLst>
                <a:ext uri="{FF2B5EF4-FFF2-40B4-BE49-F238E27FC236}">
                  <a16:creationId xmlns:a16="http://schemas.microsoft.com/office/drawing/2014/main" id="{3B8E2951-953D-F52E-770C-9D26ECE9F39B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91;p46">
              <a:extLst>
                <a:ext uri="{FF2B5EF4-FFF2-40B4-BE49-F238E27FC236}">
                  <a16:creationId xmlns:a16="http://schemas.microsoft.com/office/drawing/2014/main" id="{C799F467-6C15-4917-C859-03D3187FFB36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92;p46">
              <a:extLst>
                <a:ext uri="{FF2B5EF4-FFF2-40B4-BE49-F238E27FC236}">
                  <a16:creationId xmlns:a16="http://schemas.microsoft.com/office/drawing/2014/main" id="{BA6A3ABE-2EEF-43DC-9E2B-1438465BD103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93;p46">
              <a:extLst>
                <a:ext uri="{FF2B5EF4-FFF2-40B4-BE49-F238E27FC236}">
                  <a16:creationId xmlns:a16="http://schemas.microsoft.com/office/drawing/2014/main" id="{256135E5-24AB-BD2A-1320-5AEDC6144E42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94;p46">
              <a:extLst>
                <a:ext uri="{FF2B5EF4-FFF2-40B4-BE49-F238E27FC236}">
                  <a16:creationId xmlns:a16="http://schemas.microsoft.com/office/drawing/2014/main" id="{B72C38AE-6B49-C6C3-7115-88495B7CF99B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95;p46">
              <a:extLst>
                <a:ext uri="{FF2B5EF4-FFF2-40B4-BE49-F238E27FC236}">
                  <a16:creationId xmlns:a16="http://schemas.microsoft.com/office/drawing/2014/main" id="{B682EE6A-B9F0-2319-7A6D-449E82EC7907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96;p46">
              <a:extLst>
                <a:ext uri="{FF2B5EF4-FFF2-40B4-BE49-F238E27FC236}">
                  <a16:creationId xmlns:a16="http://schemas.microsoft.com/office/drawing/2014/main" id="{22D6E9A6-DA81-420C-B2DE-FD03BACA228A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97;p46">
              <a:extLst>
                <a:ext uri="{FF2B5EF4-FFF2-40B4-BE49-F238E27FC236}">
                  <a16:creationId xmlns:a16="http://schemas.microsoft.com/office/drawing/2014/main" id="{A146B734-7358-DD71-49F6-259BAE3B5BC9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98;p46">
              <a:extLst>
                <a:ext uri="{FF2B5EF4-FFF2-40B4-BE49-F238E27FC236}">
                  <a16:creationId xmlns:a16="http://schemas.microsoft.com/office/drawing/2014/main" id="{B9D772C5-BF0D-6C12-AEFA-1C1776767D26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99;p46">
              <a:extLst>
                <a:ext uri="{FF2B5EF4-FFF2-40B4-BE49-F238E27FC236}">
                  <a16:creationId xmlns:a16="http://schemas.microsoft.com/office/drawing/2014/main" id="{491E8242-21D6-2C4B-BC52-D79F41D33DF5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00;p46">
              <a:extLst>
                <a:ext uri="{FF2B5EF4-FFF2-40B4-BE49-F238E27FC236}">
                  <a16:creationId xmlns:a16="http://schemas.microsoft.com/office/drawing/2014/main" id="{92159A48-FC0D-04D5-2561-B06FEB40A006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01;p46">
              <a:extLst>
                <a:ext uri="{FF2B5EF4-FFF2-40B4-BE49-F238E27FC236}">
                  <a16:creationId xmlns:a16="http://schemas.microsoft.com/office/drawing/2014/main" id="{5751061B-59BA-B417-0F85-11A80DAC7232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02;p46">
              <a:extLst>
                <a:ext uri="{FF2B5EF4-FFF2-40B4-BE49-F238E27FC236}">
                  <a16:creationId xmlns:a16="http://schemas.microsoft.com/office/drawing/2014/main" id="{D2E8DE2A-34F8-D929-0E84-AA6BF254C6B0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03;p46">
              <a:extLst>
                <a:ext uri="{FF2B5EF4-FFF2-40B4-BE49-F238E27FC236}">
                  <a16:creationId xmlns:a16="http://schemas.microsoft.com/office/drawing/2014/main" id="{0087884A-3A55-ACB8-9761-3F9580555AD0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04;p46">
              <a:extLst>
                <a:ext uri="{FF2B5EF4-FFF2-40B4-BE49-F238E27FC236}">
                  <a16:creationId xmlns:a16="http://schemas.microsoft.com/office/drawing/2014/main" id="{71649A8E-8171-DE27-72D9-FFB91FAFC09D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05;p46">
              <a:extLst>
                <a:ext uri="{FF2B5EF4-FFF2-40B4-BE49-F238E27FC236}">
                  <a16:creationId xmlns:a16="http://schemas.microsoft.com/office/drawing/2014/main" id="{93DC6709-9BC7-5637-CD92-A50028DB835A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06;p46">
              <a:extLst>
                <a:ext uri="{FF2B5EF4-FFF2-40B4-BE49-F238E27FC236}">
                  <a16:creationId xmlns:a16="http://schemas.microsoft.com/office/drawing/2014/main" id="{3B31BD5E-45C4-9543-7221-B85B9D04D96B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07;p46">
              <a:extLst>
                <a:ext uri="{FF2B5EF4-FFF2-40B4-BE49-F238E27FC236}">
                  <a16:creationId xmlns:a16="http://schemas.microsoft.com/office/drawing/2014/main" id="{A6752095-AE06-BC1F-08D5-2B7E4A917F24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08;p46">
              <a:extLst>
                <a:ext uri="{FF2B5EF4-FFF2-40B4-BE49-F238E27FC236}">
                  <a16:creationId xmlns:a16="http://schemas.microsoft.com/office/drawing/2014/main" id="{0A1BF7BC-B71E-50BF-96CE-8B60DC5BAA54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09;p46">
              <a:extLst>
                <a:ext uri="{FF2B5EF4-FFF2-40B4-BE49-F238E27FC236}">
                  <a16:creationId xmlns:a16="http://schemas.microsoft.com/office/drawing/2014/main" id="{B181DC90-D03F-3F99-1ACC-49CACA072C0C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10;p46">
              <a:extLst>
                <a:ext uri="{FF2B5EF4-FFF2-40B4-BE49-F238E27FC236}">
                  <a16:creationId xmlns:a16="http://schemas.microsoft.com/office/drawing/2014/main" id="{12D18D44-B9A4-966F-6625-5212E6519F2B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11;p46">
              <a:extLst>
                <a:ext uri="{FF2B5EF4-FFF2-40B4-BE49-F238E27FC236}">
                  <a16:creationId xmlns:a16="http://schemas.microsoft.com/office/drawing/2014/main" id="{B69C15D1-79CF-7D41-D47A-AD26E6220548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12;p46">
              <a:extLst>
                <a:ext uri="{FF2B5EF4-FFF2-40B4-BE49-F238E27FC236}">
                  <a16:creationId xmlns:a16="http://schemas.microsoft.com/office/drawing/2014/main" id="{96FC54CE-7163-0300-7BB7-E67A329B1040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72;p11">
            <a:extLst>
              <a:ext uri="{FF2B5EF4-FFF2-40B4-BE49-F238E27FC236}">
                <a16:creationId xmlns:a16="http://schemas.microsoft.com/office/drawing/2014/main" id="{87F497F7-B418-C723-3541-D98F73D55F68}"/>
              </a:ext>
            </a:extLst>
          </p:cNvPr>
          <p:cNvSpPr txBox="1">
            <a:spLocks/>
          </p:cNvSpPr>
          <p:nvPr/>
        </p:nvSpPr>
        <p:spPr>
          <a:xfrm>
            <a:off x="1505774" y="2561166"/>
            <a:ext cx="3754819" cy="52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it-IT" sz="3200" dirty="0" err="1">
                <a:solidFill>
                  <a:schemeClr val="accent1"/>
                </a:solidFill>
              </a:rPr>
              <a:t>HackTheBox</a:t>
            </a:r>
            <a:r>
              <a:rPr lang="it-IT" sz="3200" dirty="0">
                <a:solidFill>
                  <a:schemeClr val="accent1"/>
                </a:solidFill>
              </a:rPr>
              <a:t>: Secret</a:t>
            </a:r>
          </a:p>
        </p:txBody>
      </p:sp>
      <p:sp>
        <p:nvSpPr>
          <p:cNvPr id="33" name="Google Shape;72;p11">
            <a:extLst>
              <a:ext uri="{FF2B5EF4-FFF2-40B4-BE49-F238E27FC236}">
                <a16:creationId xmlns:a16="http://schemas.microsoft.com/office/drawing/2014/main" id="{A99AD999-7691-8CC1-C4D3-A31A91041088}"/>
              </a:ext>
            </a:extLst>
          </p:cNvPr>
          <p:cNvSpPr txBox="1">
            <a:spLocks/>
          </p:cNvSpPr>
          <p:nvPr/>
        </p:nvSpPr>
        <p:spPr>
          <a:xfrm>
            <a:off x="119418" y="4786932"/>
            <a:ext cx="1527901" cy="23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sz="1200" dirty="0">
                <a:solidFill>
                  <a:srgbClr val="C3857F"/>
                </a:solidFill>
              </a:rPr>
              <a:t>Alessandro Ferrentino</a:t>
            </a:r>
          </a:p>
        </p:txBody>
      </p:sp>
      <p:sp>
        <p:nvSpPr>
          <p:cNvPr id="34" name="Google Shape;72;p11">
            <a:extLst>
              <a:ext uri="{FF2B5EF4-FFF2-40B4-BE49-F238E27FC236}">
                <a16:creationId xmlns:a16="http://schemas.microsoft.com/office/drawing/2014/main" id="{2CA39990-ADBB-2A06-1F14-007BFCA2FBF3}"/>
              </a:ext>
            </a:extLst>
          </p:cNvPr>
          <p:cNvSpPr txBox="1">
            <a:spLocks/>
          </p:cNvSpPr>
          <p:nvPr/>
        </p:nvSpPr>
        <p:spPr>
          <a:xfrm>
            <a:off x="72235" y="163152"/>
            <a:ext cx="8879965" cy="57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it-IT" sz="2400" dirty="0">
                <a:solidFill>
                  <a:srgbClr val="C3857F"/>
                </a:solidFill>
              </a:rPr>
              <a:t>Università degli Studi di Salerno</a:t>
            </a:r>
            <a:r>
              <a:rPr lang="it-IT" sz="1800" b="1" kern="1200" dirty="0">
                <a:solidFill>
                  <a:srgbClr val="C3857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2400" dirty="0">
              <a:solidFill>
                <a:srgbClr val="C3857F"/>
              </a:solidFill>
            </a:endParaRPr>
          </a:p>
          <a:p>
            <a:pPr algn="ctr"/>
            <a:r>
              <a:rPr lang="it-IT" sz="1800" dirty="0">
                <a:solidFill>
                  <a:srgbClr val="C3857F"/>
                </a:solidFill>
              </a:rPr>
              <a:t>Dipartimento di Informatica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247F1389-190A-3962-0FDD-E8D993C2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136" y="151779"/>
            <a:ext cx="575774" cy="5757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Enumerating Target | </a:t>
            </a:r>
            <a:r>
              <a:rPr lang="en" dirty="0"/>
              <a:t>nmap TCP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AEE930-DC4B-BAC3-1827-2F7998DB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29" y="1353948"/>
            <a:ext cx="6418941" cy="29535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8869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Conclusioni | </a:t>
            </a:r>
            <a:br>
              <a:rPr lang="en" b="0" dirty="0"/>
            </a:br>
            <a:r>
              <a:rPr lang="en" b="0" dirty="0"/>
              <a:t>Vulnerabilità? | </a:t>
            </a:r>
            <a:r>
              <a:rPr lang="en" dirty="0"/>
              <a:t>Low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8" name="Google Shape;163;p16">
            <a:extLst>
              <a:ext uri="{FF2B5EF4-FFF2-40B4-BE49-F238E27FC236}">
                <a16:creationId xmlns:a16="http://schemas.microsoft.com/office/drawing/2014/main" id="{0E00A6C3-4343-DB06-043D-3477268E44DB}"/>
              </a:ext>
            </a:extLst>
          </p:cNvPr>
          <p:cNvSpPr txBox="1">
            <a:spLocks/>
          </p:cNvSpPr>
          <p:nvPr/>
        </p:nvSpPr>
        <p:spPr>
          <a:xfrm>
            <a:off x="855299" y="1419151"/>
            <a:ext cx="7838099" cy="33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Font typeface="Barlow Light"/>
              <a:buNone/>
            </a:pPr>
            <a:r>
              <a:rPr lang="it-IT" dirty="0">
                <a:solidFill>
                  <a:schemeClr val="accent1"/>
                </a:solidFill>
              </a:rPr>
              <a:t>Verificate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File javascript provenienti da altri domini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Private IP Disclosure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Information Leak tramite HTTP Response Header «X-</a:t>
            </a:r>
            <a:r>
              <a:rPr lang="it-IT" dirty="0" err="1"/>
              <a:t>powered</a:t>
            </a:r>
            <a:r>
              <a:rPr lang="it-IT" dirty="0"/>
              <a:t>-By»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Mancanza dell’header HTTP «X-Content-Type-Options»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Timestamp Disclosure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TCP Timestamps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2620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per l’attenzione</a:t>
            </a:r>
            <a:endParaRPr dirty="0"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C0CF39-E114-3949-A27F-1C46512C1BF9}"/>
              </a:ext>
            </a:extLst>
          </p:cNvPr>
          <p:cNvGrpSpPr/>
          <p:nvPr/>
        </p:nvGrpSpPr>
        <p:grpSpPr>
          <a:xfrm>
            <a:off x="5051577" y="597671"/>
            <a:ext cx="3378214" cy="3959923"/>
            <a:chOff x="7017258" y="4131327"/>
            <a:chExt cx="583504" cy="683980"/>
          </a:xfrm>
        </p:grpSpPr>
        <p:sp>
          <p:nvSpPr>
            <p:cNvPr id="55" name="Google Shape;1160;p46">
              <a:extLst>
                <a:ext uri="{FF2B5EF4-FFF2-40B4-BE49-F238E27FC236}">
                  <a16:creationId xmlns:a16="http://schemas.microsoft.com/office/drawing/2014/main" id="{0B46D6C6-9873-6D47-AAD1-DB7F3E676FA1}"/>
                </a:ext>
              </a:extLst>
            </p:cNvPr>
            <p:cNvSpPr/>
            <p:nvPr/>
          </p:nvSpPr>
          <p:spPr>
            <a:xfrm>
              <a:off x="7315814" y="4178415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09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61;p46">
              <a:extLst>
                <a:ext uri="{FF2B5EF4-FFF2-40B4-BE49-F238E27FC236}">
                  <a16:creationId xmlns:a16="http://schemas.microsoft.com/office/drawing/2014/main" id="{DA490056-2149-524D-843B-0B23B4A63343}"/>
                </a:ext>
              </a:extLst>
            </p:cNvPr>
            <p:cNvSpPr/>
            <p:nvPr/>
          </p:nvSpPr>
          <p:spPr>
            <a:xfrm>
              <a:off x="7320563" y="4281056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62;p46">
              <a:extLst>
                <a:ext uri="{FF2B5EF4-FFF2-40B4-BE49-F238E27FC236}">
                  <a16:creationId xmlns:a16="http://schemas.microsoft.com/office/drawing/2014/main" id="{3C5EE54E-1191-F64D-B370-D9B5C3978D8F}"/>
                </a:ext>
              </a:extLst>
            </p:cNvPr>
            <p:cNvSpPr/>
            <p:nvPr/>
          </p:nvSpPr>
          <p:spPr>
            <a:xfrm>
              <a:off x="7077193" y="4326164"/>
              <a:ext cx="134029" cy="147278"/>
            </a:xfrm>
            <a:custGeom>
              <a:avLst/>
              <a:gdLst/>
              <a:ahLst/>
              <a:cxnLst/>
              <a:rect l="l" t="t" r="r" b="b"/>
              <a:pathLst>
                <a:path w="1340290" h="1472783" extrusionOk="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63;p46">
              <a:extLst>
                <a:ext uri="{FF2B5EF4-FFF2-40B4-BE49-F238E27FC236}">
                  <a16:creationId xmlns:a16="http://schemas.microsoft.com/office/drawing/2014/main" id="{BA083FF7-428D-C24A-B881-36F5DB395AF1}"/>
                </a:ext>
              </a:extLst>
            </p:cNvPr>
            <p:cNvSpPr/>
            <p:nvPr/>
          </p:nvSpPr>
          <p:spPr>
            <a:xfrm>
              <a:off x="7089116" y="4349542"/>
              <a:ext cx="15249" cy="22656"/>
            </a:xfrm>
            <a:custGeom>
              <a:avLst/>
              <a:gdLst/>
              <a:ahLst/>
              <a:cxnLst/>
              <a:rect l="l" t="t" r="r" b="b"/>
              <a:pathLst>
                <a:path w="152488" h="226558" extrusionOk="0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64;p46">
              <a:extLst>
                <a:ext uri="{FF2B5EF4-FFF2-40B4-BE49-F238E27FC236}">
                  <a16:creationId xmlns:a16="http://schemas.microsoft.com/office/drawing/2014/main" id="{839367E8-6B3B-B741-86D0-942ABD040E64}"/>
                </a:ext>
              </a:extLst>
            </p:cNvPr>
            <p:cNvSpPr/>
            <p:nvPr/>
          </p:nvSpPr>
          <p:spPr>
            <a:xfrm>
              <a:off x="7111362" y="4360598"/>
              <a:ext cx="48876" cy="39108"/>
            </a:xfrm>
            <a:custGeom>
              <a:avLst/>
              <a:gdLst/>
              <a:ahLst/>
              <a:cxnLst/>
              <a:rect l="l" t="t" r="r" b="b"/>
              <a:pathLst>
                <a:path w="488764" h="391082" extrusionOk="0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65;p46">
              <a:extLst>
                <a:ext uri="{FF2B5EF4-FFF2-40B4-BE49-F238E27FC236}">
                  <a16:creationId xmlns:a16="http://schemas.microsoft.com/office/drawing/2014/main" id="{A7B9A1FD-47D5-2949-A8F7-750BB12601C5}"/>
                </a:ext>
              </a:extLst>
            </p:cNvPr>
            <p:cNvSpPr/>
            <p:nvPr/>
          </p:nvSpPr>
          <p:spPr>
            <a:xfrm>
              <a:off x="7111442" y="4383982"/>
              <a:ext cx="85875" cy="60469"/>
            </a:xfrm>
            <a:custGeom>
              <a:avLst/>
              <a:gdLst/>
              <a:ahLst/>
              <a:cxnLst/>
              <a:rect l="l" t="t" r="r" b="b"/>
              <a:pathLst>
                <a:path w="858749" h="604692" extrusionOk="0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66;p46">
              <a:extLst>
                <a:ext uri="{FF2B5EF4-FFF2-40B4-BE49-F238E27FC236}">
                  <a16:creationId xmlns:a16="http://schemas.microsoft.com/office/drawing/2014/main" id="{5FEC3C0A-4C02-A64E-9743-92B4501C194D}"/>
                </a:ext>
              </a:extLst>
            </p:cNvPr>
            <p:cNvSpPr/>
            <p:nvPr/>
          </p:nvSpPr>
          <p:spPr>
            <a:xfrm>
              <a:off x="7281165" y="4207564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10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67;p46">
              <a:extLst>
                <a:ext uri="{FF2B5EF4-FFF2-40B4-BE49-F238E27FC236}">
                  <a16:creationId xmlns:a16="http://schemas.microsoft.com/office/drawing/2014/main" id="{245CFDBC-B787-F140-A27C-8FE8AEB99F24}"/>
                </a:ext>
              </a:extLst>
            </p:cNvPr>
            <p:cNvSpPr/>
            <p:nvPr/>
          </p:nvSpPr>
          <p:spPr>
            <a:xfrm>
              <a:off x="7295649" y="4387505"/>
              <a:ext cx="120706" cy="80626"/>
            </a:xfrm>
            <a:custGeom>
              <a:avLst/>
              <a:gdLst/>
              <a:ahLst/>
              <a:cxnLst/>
              <a:rect l="l" t="t" r="r" b="b"/>
              <a:pathLst>
                <a:path w="1207064" h="806256" extrusionOk="0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8;p46">
              <a:extLst>
                <a:ext uri="{FF2B5EF4-FFF2-40B4-BE49-F238E27FC236}">
                  <a16:creationId xmlns:a16="http://schemas.microsoft.com/office/drawing/2014/main" id="{68B13998-FD80-8345-BC29-F5B03C07C4E8}"/>
                </a:ext>
              </a:extLst>
            </p:cNvPr>
            <p:cNvSpPr/>
            <p:nvPr/>
          </p:nvSpPr>
          <p:spPr>
            <a:xfrm>
              <a:off x="7304051" y="4414012"/>
              <a:ext cx="103772" cy="70909"/>
            </a:xfrm>
            <a:custGeom>
              <a:avLst/>
              <a:gdLst/>
              <a:ahLst/>
              <a:cxnLst/>
              <a:rect l="l" t="t" r="r" b="b"/>
              <a:pathLst>
                <a:path w="1037722" h="709088" extrusionOk="0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69;p46">
              <a:extLst>
                <a:ext uri="{FF2B5EF4-FFF2-40B4-BE49-F238E27FC236}">
                  <a16:creationId xmlns:a16="http://schemas.microsoft.com/office/drawing/2014/main" id="{551BFB32-2776-2F40-8765-7EFBDACFAF4D}"/>
                </a:ext>
              </a:extLst>
            </p:cNvPr>
            <p:cNvSpPr/>
            <p:nvPr/>
          </p:nvSpPr>
          <p:spPr>
            <a:xfrm>
              <a:off x="7242035" y="4420419"/>
              <a:ext cx="88684" cy="87371"/>
            </a:xfrm>
            <a:custGeom>
              <a:avLst/>
              <a:gdLst/>
              <a:ahLst/>
              <a:cxnLst/>
              <a:rect l="l" t="t" r="r" b="b"/>
              <a:pathLst>
                <a:path w="886839" h="873712" extrusionOk="0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70;p46">
              <a:extLst>
                <a:ext uri="{FF2B5EF4-FFF2-40B4-BE49-F238E27FC236}">
                  <a16:creationId xmlns:a16="http://schemas.microsoft.com/office/drawing/2014/main" id="{94624E01-92BA-314D-8E1B-36A9576598AD}"/>
                </a:ext>
              </a:extLst>
            </p:cNvPr>
            <p:cNvSpPr/>
            <p:nvPr/>
          </p:nvSpPr>
          <p:spPr>
            <a:xfrm>
              <a:off x="7521147" y="4436256"/>
              <a:ext cx="79615" cy="187933"/>
            </a:xfrm>
            <a:custGeom>
              <a:avLst/>
              <a:gdLst/>
              <a:ahLst/>
              <a:cxnLst/>
              <a:rect l="l" t="t" r="r" b="b"/>
              <a:pathLst>
                <a:path w="796148" h="1879329" extrusionOk="0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71;p46">
              <a:extLst>
                <a:ext uri="{FF2B5EF4-FFF2-40B4-BE49-F238E27FC236}">
                  <a16:creationId xmlns:a16="http://schemas.microsoft.com/office/drawing/2014/main" id="{10DE90FF-48AC-4A4F-88ED-74F8C32263B8}"/>
                </a:ext>
              </a:extLst>
            </p:cNvPr>
            <p:cNvSpPr/>
            <p:nvPr/>
          </p:nvSpPr>
          <p:spPr>
            <a:xfrm>
              <a:off x="7483777" y="4463342"/>
              <a:ext cx="31300" cy="120537"/>
            </a:xfrm>
            <a:custGeom>
              <a:avLst/>
              <a:gdLst/>
              <a:ahLst/>
              <a:cxnLst/>
              <a:rect l="l" t="t" r="r" b="b"/>
              <a:pathLst>
                <a:path w="313002" h="1205369" extrusionOk="0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72;p46">
              <a:extLst>
                <a:ext uri="{FF2B5EF4-FFF2-40B4-BE49-F238E27FC236}">
                  <a16:creationId xmlns:a16="http://schemas.microsoft.com/office/drawing/2014/main" id="{E4318164-AB54-A341-AF90-6E36AA2C4788}"/>
                </a:ext>
              </a:extLst>
            </p:cNvPr>
            <p:cNvSpPr/>
            <p:nvPr/>
          </p:nvSpPr>
          <p:spPr>
            <a:xfrm>
              <a:off x="7017258" y="4131327"/>
              <a:ext cx="238925" cy="281547"/>
            </a:xfrm>
            <a:custGeom>
              <a:avLst/>
              <a:gdLst/>
              <a:ahLst/>
              <a:cxnLst/>
              <a:rect l="l" t="t" r="r" b="b"/>
              <a:pathLst>
                <a:path w="2389249" h="2815474" extrusionOk="0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73;p46">
              <a:extLst>
                <a:ext uri="{FF2B5EF4-FFF2-40B4-BE49-F238E27FC236}">
                  <a16:creationId xmlns:a16="http://schemas.microsoft.com/office/drawing/2014/main" id="{933A2D64-80DC-6746-9B59-2085AEAAEC6E}"/>
                </a:ext>
              </a:extLst>
            </p:cNvPr>
            <p:cNvSpPr/>
            <p:nvPr/>
          </p:nvSpPr>
          <p:spPr>
            <a:xfrm>
              <a:off x="7142010" y="4233590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74;p46">
              <a:extLst>
                <a:ext uri="{FF2B5EF4-FFF2-40B4-BE49-F238E27FC236}">
                  <a16:creationId xmlns:a16="http://schemas.microsoft.com/office/drawing/2014/main" id="{3F4E65C5-7F7E-0F4F-B2C6-80E93D82C7E8}"/>
                </a:ext>
              </a:extLst>
            </p:cNvPr>
            <p:cNvSpPr/>
            <p:nvPr/>
          </p:nvSpPr>
          <p:spPr>
            <a:xfrm>
              <a:off x="7064950" y="4210927"/>
              <a:ext cx="129615" cy="85765"/>
            </a:xfrm>
            <a:custGeom>
              <a:avLst/>
              <a:gdLst/>
              <a:ahLst/>
              <a:cxnLst/>
              <a:rect l="l" t="t" r="r" b="b"/>
              <a:pathLst>
                <a:path w="1296149" h="857651" extrusionOk="0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75;p46">
              <a:extLst>
                <a:ext uri="{FF2B5EF4-FFF2-40B4-BE49-F238E27FC236}">
                  <a16:creationId xmlns:a16="http://schemas.microsoft.com/office/drawing/2014/main" id="{3EF8805A-AE6F-D343-BD55-33C408985582}"/>
                </a:ext>
              </a:extLst>
            </p:cNvPr>
            <p:cNvSpPr/>
            <p:nvPr/>
          </p:nvSpPr>
          <p:spPr>
            <a:xfrm>
              <a:off x="7038303" y="4217334"/>
              <a:ext cx="156340" cy="101264"/>
            </a:xfrm>
            <a:custGeom>
              <a:avLst/>
              <a:gdLst/>
              <a:ahLst/>
              <a:cxnLst/>
              <a:rect l="l" t="t" r="r" b="b"/>
              <a:pathLst>
                <a:path w="1563405" h="1012639" extrusionOk="0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76;p46">
              <a:extLst>
                <a:ext uri="{FF2B5EF4-FFF2-40B4-BE49-F238E27FC236}">
                  <a16:creationId xmlns:a16="http://schemas.microsoft.com/office/drawing/2014/main" id="{DB85EE08-57AA-304F-9281-620E4F00D77F}"/>
                </a:ext>
              </a:extLst>
            </p:cNvPr>
            <p:cNvSpPr/>
            <p:nvPr/>
          </p:nvSpPr>
          <p:spPr>
            <a:xfrm>
              <a:off x="7206986" y="4270200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77;p46">
              <a:extLst>
                <a:ext uri="{FF2B5EF4-FFF2-40B4-BE49-F238E27FC236}">
                  <a16:creationId xmlns:a16="http://schemas.microsoft.com/office/drawing/2014/main" id="{C5EFC99A-B8D7-484E-85C4-BC9519430A52}"/>
                </a:ext>
              </a:extLst>
            </p:cNvPr>
            <p:cNvSpPr/>
            <p:nvPr/>
          </p:nvSpPr>
          <p:spPr>
            <a:xfrm>
              <a:off x="7358065" y="4552792"/>
              <a:ext cx="238925" cy="262515"/>
            </a:xfrm>
            <a:custGeom>
              <a:avLst/>
              <a:gdLst/>
              <a:ahLst/>
              <a:cxnLst/>
              <a:rect l="l" t="t" r="r" b="b"/>
              <a:pathLst>
                <a:path w="2389248" h="2625152" extrusionOk="0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78;p46">
              <a:extLst>
                <a:ext uri="{FF2B5EF4-FFF2-40B4-BE49-F238E27FC236}">
                  <a16:creationId xmlns:a16="http://schemas.microsoft.com/office/drawing/2014/main" id="{17F6C43F-8D1C-C94E-B682-D8A2B4723403}"/>
                </a:ext>
              </a:extLst>
            </p:cNvPr>
            <p:cNvSpPr/>
            <p:nvPr/>
          </p:nvSpPr>
          <p:spPr>
            <a:xfrm>
              <a:off x="7419281" y="4618458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79;p46">
              <a:extLst>
                <a:ext uri="{FF2B5EF4-FFF2-40B4-BE49-F238E27FC236}">
                  <a16:creationId xmlns:a16="http://schemas.microsoft.com/office/drawing/2014/main" id="{8239D188-FF10-B144-BBCA-B1C91E8B82D2}"/>
                </a:ext>
              </a:extLst>
            </p:cNvPr>
            <p:cNvSpPr/>
            <p:nvPr/>
          </p:nvSpPr>
          <p:spPr>
            <a:xfrm>
              <a:off x="7419281" y="4640240"/>
              <a:ext cx="94462" cy="65448"/>
            </a:xfrm>
            <a:custGeom>
              <a:avLst/>
              <a:gdLst/>
              <a:ahLst/>
              <a:cxnLst/>
              <a:rect l="l" t="t" r="r" b="b"/>
              <a:pathLst>
                <a:path w="944624" h="654481" extrusionOk="0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80;p46">
              <a:extLst>
                <a:ext uri="{FF2B5EF4-FFF2-40B4-BE49-F238E27FC236}">
                  <a16:creationId xmlns:a16="http://schemas.microsoft.com/office/drawing/2014/main" id="{F103420C-D8B8-3B4C-BE84-631DD6D8C9B9}"/>
                </a:ext>
              </a:extLst>
            </p:cNvPr>
            <p:cNvSpPr/>
            <p:nvPr/>
          </p:nvSpPr>
          <p:spPr>
            <a:xfrm>
              <a:off x="7419281" y="4662102"/>
              <a:ext cx="122231" cy="81509"/>
            </a:xfrm>
            <a:custGeom>
              <a:avLst/>
              <a:gdLst/>
              <a:ahLst/>
              <a:cxnLst/>
              <a:rect l="l" t="t" r="r" b="b"/>
              <a:pathLst>
                <a:path w="1222313" h="815090" extrusionOk="0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81;p46">
              <a:extLst>
                <a:ext uri="{FF2B5EF4-FFF2-40B4-BE49-F238E27FC236}">
                  <a16:creationId xmlns:a16="http://schemas.microsoft.com/office/drawing/2014/main" id="{13CE0265-F5AC-B742-9206-C9DA29FF50A9}"/>
                </a:ext>
              </a:extLst>
            </p:cNvPr>
            <p:cNvSpPr/>
            <p:nvPr/>
          </p:nvSpPr>
          <p:spPr>
            <a:xfrm>
              <a:off x="7379431" y="4594446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82;p46">
              <a:extLst>
                <a:ext uri="{FF2B5EF4-FFF2-40B4-BE49-F238E27FC236}">
                  <a16:creationId xmlns:a16="http://schemas.microsoft.com/office/drawing/2014/main" id="{D7467D72-ACF1-564E-9A83-E042225F0309}"/>
                </a:ext>
              </a:extLst>
            </p:cNvPr>
            <p:cNvSpPr/>
            <p:nvPr/>
          </p:nvSpPr>
          <p:spPr>
            <a:xfrm>
              <a:off x="7242195" y="4530298"/>
              <a:ext cx="67095" cy="91494"/>
            </a:xfrm>
            <a:custGeom>
              <a:avLst/>
              <a:gdLst/>
              <a:ahLst/>
              <a:cxnLst/>
              <a:rect l="l" t="t" r="r" b="b"/>
              <a:pathLst>
                <a:path w="670948" h="914939" extrusionOk="0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83;p46">
              <a:extLst>
                <a:ext uri="{FF2B5EF4-FFF2-40B4-BE49-F238E27FC236}">
                  <a16:creationId xmlns:a16="http://schemas.microsoft.com/office/drawing/2014/main" id="{0823111E-A1B1-8046-B70A-000E2CE8F7DD}"/>
                </a:ext>
              </a:extLst>
            </p:cNvPr>
            <p:cNvSpPr/>
            <p:nvPr/>
          </p:nvSpPr>
          <p:spPr>
            <a:xfrm>
              <a:off x="7304559" y="4297072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51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Enumerating Target | </a:t>
            </a:r>
            <a:r>
              <a:rPr lang="en" dirty="0"/>
              <a:t>nmap UDP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97503B-53F6-DA02-27E6-B2BA631A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514475"/>
            <a:ext cx="5753100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687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8399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Enumerating Target </a:t>
            </a:r>
            <a:r>
              <a:rPr lang="en" b="0"/>
              <a:t>| </a:t>
            </a:r>
            <a:r>
              <a:rPr lang="en"/>
              <a:t>unicornscan </a:t>
            </a:r>
            <a:r>
              <a:rPr lang="en" dirty="0"/>
              <a:t>TCP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762349F-5088-1255-8A40-0C9275CB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457325"/>
            <a:ext cx="7524750" cy="74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Google Shape;163;p16">
            <a:extLst>
              <a:ext uri="{FF2B5EF4-FFF2-40B4-BE49-F238E27FC236}">
                <a16:creationId xmlns:a16="http://schemas.microsoft.com/office/drawing/2014/main" id="{0CC23F58-F5C2-9BAE-46D2-ACEB7E540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9625" y="2419101"/>
            <a:ext cx="7524750" cy="23307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 err="1"/>
              <a:t>Unicornscan</a:t>
            </a:r>
            <a:r>
              <a:rPr lang="it-IT" dirty="0"/>
              <a:t> non funziona correttamente sulla connessione VPN utilizzata da </a:t>
            </a:r>
            <a:r>
              <a:rPr lang="it-IT" dirty="0" err="1"/>
              <a:t>HackTheBox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0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8399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Enumerating Target | </a:t>
            </a:r>
            <a:r>
              <a:rPr lang="en" dirty="0"/>
              <a:t>nmap SSH bruteforce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6E554-0074-69AF-A1B3-8DFEF38C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538287"/>
            <a:ext cx="7143750" cy="2066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655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Vulnerability Mapping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Quali sono le vulnerabilità?</a:t>
            </a:r>
          </a:p>
        </p:txBody>
      </p:sp>
      <p:grpSp>
        <p:nvGrpSpPr>
          <p:cNvPr id="33" name="Grupo 60">
            <a:extLst>
              <a:ext uri="{FF2B5EF4-FFF2-40B4-BE49-F238E27FC236}">
                <a16:creationId xmlns:a16="http://schemas.microsoft.com/office/drawing/2014/main" id="{0178F362-6F93-52E2-017C-4F5EF1786889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34" name="Google Shape;986;p46">
              <a:extLst>
                <a:ext uri="{FF2B5EF4-FFF2-40B4-BE49-F238E27FC236}">
                  <a16:creationId xmlns:a16="http://schemas.microsoft.com/office/drawing/2014/main" id="{CB438493-E79F-6F35-95B3-F0787ABD4570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87;p46">
              <a:extLst>
                <a:ext uri="{FF2B5EF4-FFF2-40B4-BE49-F238E27FC236}">
                  <a16:creationId xmlns:a16="http://schemas.microsoft.com/office/drawing/2014/main" id="{26457B95-CEDC-51AD-0684-22CD6B89DF48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88;p46">
              <a:extLst>
                <a:ext uri="{FF2B5EF4-FFF2-40B4-BE49-F238E27FC236}">
                  <a16:creationId xmlns:a16="http://schemas.microsoft.com/office/drawing/2014/main" id="{1043F04D-7A2C-2E1C-124E-AC1AB83E2454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89;p46">
              <a:extLst>
                <a:ext uri="{FF2B5EF4-FFF2-40B4-BE49-F238E27FC236}">
                  <a16:creationId xmlns:a16="http://schemas.microsoft.com/office/drawing/2014/main" id="{D69AA56D-359A-CF4F-D3ED-0C3008BD1A1B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90;p46">
              <a:extLst>
                <a:ext uri="{FF2B5EF4-FFF2-40B4-BE49-F238E27FC236}">
                  <a16:creationId xmlns:a16="http://schemas.microsoft.com/office/drawing/2014/main" id="{5C637EE1-FD9D-22ED-8D40-8ECDA666E7D9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91;p46">
              <a:extLst>
                <a:ext uri="{FF2B5EF4-FFF2-40B4-BE49-F238E27FC236}">
                  <a16:creationId xmlns:a16="http://schemas.microsoft.com/office/drawing/2014/main" id="{C1345095-D77F-6F8E-42DA-F46040971463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92;p46">
              <a:extLst>
                <a:ext uri="{FF2B5EF4-FFF2-40B4-BE49-F238E27FC236}">
                  <a16:creationId xmlns:a16="http://schemas.microsoft.com/office/drawing/2014/main" id="{E879576A-252A-9BA7-2719-4DF10D0B9B71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93;p46">
              <a:extLst>
                <a:ext uri="{FF2B5EF4-FFF2-40B4-BE49-F238E27FC236}">
                  <a16:creationId xmlns:a16="http://schemas.microsoft.com/office/drawing/2014/main" id="{16F8B689-BCC9-7502-BE30-86654232B99D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94;p46">
              <a:extLst>
                <a:ext uri="{FF2B5EF4-FFF2-40B4-BE49-F238E27FC236}">
                  <a16:creationId xmlns:a16="http://schemas.microsoft.com/office/drawing/2014/main" id="{D414AFD8-3378-138E-9225-519A9A24E59E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95;p46">
              <a:extLst>
                <a:ext uri="{FF2B5EF4-FFF2-40B4-BE49-F238E27FC236}">
                  <a16:creationId xmlns:a16="http://schemas.microsoft.com/office/drawing/2014/main" id="{AF667F85-2FF4-5845-55BF-6602C5BE5284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96;p46">
              <a:extLst>
                <a:ext uri="{FF2B5EF4-FFF2-40B4-BE49-F238E27FC236}">
                  <a16:creationId xmlns:a16="http://schemas.microsoft.com/office/drawing/2014/main" id="{61D16E86-4F8A-29F6-C228-432BB33BF5E9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97;p46">
              <a:extLst>
                <a:ext uri="{FF2B5EF4-FFF2-40B4-BE49-F238E27FC236}">
                  <a16:creationId xmlns:a16="http://schemas.microsoft.com/office/drawing/2014/main" id="{3141FF7D-2C62-CD6A-3505-AF397A3F0DFE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98;p46">
              <a:extLst>
                <a:ext uri="{FF2B5EF4-FFF2-40B4-BE49-F238E27FC236}">
                  <a16:creationId xmlns:a16="http://schemas.microsoft.com/office/drawing/2014/main" id="{AB0F9F0A-C186-E85F-0892-C5C7B9E6748C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99;p46">
              <a:extLst>
                <a:ext uri="{FF2B5EF4-FFF2-40B4-BE49-F238E27FC236}">
                  <a16:creationId xmlns:a16="http://schemas.microsoft.com/office/drawing/2014/main" id="{E41B9F90-96BB-9C30-89DE-D54ECD994C47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00;p46">
              <a:extLst>
                <a:ext uri="{FF2B5EF4-FFF2-40B4-BE49-F238E27FC236}">
                  <a16:creationId xmlns:a16="http://schemas.microsoft.com/office/drawing/2014/main" id="{9058E469-00B1-3720-B55E-B2FAAC944E8A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01;p46">
              <a:extLst>
                <a:ext uri="{FF2B5EF4-FFF2-40B4-BE49-F238E27FC236}">
                  <a16:creationId xmlns:a16="http://schemas.microsoft.com/office/drawing/2014/main" id="{5DA71A1E-F63A-98C6-24FA-3239E781A51A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02;p46">
              <a:extLst>
                <a:ext uri="{FF2B5EF4-FFF2-40B4-BE49-F238E27FC236}">
                  <a16:creationId xmlns:a16="http://schemas.microsoft.com/office/drawing/2014/main" id="{4B597673-8A9C-FFDA-8FE4-02B7916E4534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03;p46">
              <a:extLst>
                <a:ext uri="{FF2B5EF4-FFF2-40B4-BE49-F238E27FC236}">
                  <a16:creationId xmlns:a16="http://schemas.microsoft.com/office/drawing/2014/main" id="{E1A9B458-0970-C54D-8E40-50CAAD5AD285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04;p46">
              <a:extLst>
                <a:ext uri="{FF2B5EF4-FFF2-40B4-BE49-F238E27FC236}">
                  <a16:creationId xmlns:a16="http://schemas.microsoft.com/office/drawing/2014/main" id="{1A2A9ADE-9E9F-DC1C-2E9E-D30E8222D8FF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05;p46">
              <a:extLst>
                <a:ext uri="{FF2B5EF4-FFF2-40B4-BE49-F238E27FC236}">
                  <a16:creationId xmlns:a16="http://schemas.microsoft.com/office/drawing/2014/main" id="{7137641A-CD26-4B57-AC1D-C3FF458F5FEF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06;p46">
              <a:extLst>
                <a:ext uri="{FF2B5EF4-FFF2-40B4-BE49-F238E27FC236}">
                  <a16:creationId xmlns:a16="http://schemas.microsoft.com/office/drawing/2014/main" id="{152EC5F4-8B6F-E1B8-BED9-3DF423199768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07;p46">
              <a:extLst>
                <a:ext uri="{FF2B5EF4-FFF2-40B4-BE49-F238E27FC236}">
                  <a16:creationId xmlns:a16="http://schemas.microsoft.com/office/drawing/2014/main" id="{24FFDF6F-5C95-98B2-558C-45BD8400233C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08;p46">
              <a:extLst>
                <a:ext uri="{FF2B5EF4-FFF2-40B4-BE49-F238E27FC236}">
                  <a16:creationId xmlns:a16="http://schemas.microsoft.com/office/drawing/2014/main" id="{361A805B-4E93-7E94-58D4-3B354DB1BDD9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09;p46">
              <a:extLst>
                <a:ext uri="{FF2B5EF4-FFF2-40B4-BE49-F238E27FC236}">
                  <a16:creationId xmlns:a16="http://schemas.microsoft.com/office/drawing/2014/main" id="{6D69A46F-EECE-DC4A-656A-2D2CD4B6278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10;p46">
              <a:extLst>
                <a:ext uri="{FF2B5EF4-FFF2-40B4-BE49-F238E27FC236}">
                  <a16:creationId xmlns:a16="http://schemas.microsoft.com/office/drawing/2014/main" id="{4329BDC4-F372-DFD5-E315-9D5683C1D41D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1;p46">
              <a:extLst>
                <a:ext uri="{FF2B5EF4-FFF2-40B4-BE49-F238E27FC236}">
                  <a16:creationId xmlns:a16="http://schemas.microsoft.com/office/drawing/2014/main" id="{3889D2D9-E066-2BF1-2433-275613F4EF3A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2;p46">
              <a:extLst>
                <a:ext uri="{FF2B5EF4-FFF2-40B4-BE49-F238E27FC236}">
                  <a16:creationId xmlns:a16="http://schemas.microsoft.com/office/drawing/2014/main" id="{EC5ABF16-6D67-3EC4-0BC5-17718742B2D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66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r>
              <a:rPr lang="en" dirty="0"/>
              <a:t>Nessus 1/2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Basic Network Scan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Default Settings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Vengono specificati soltanto: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Nome della scansione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IP del target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EDB6CCF-9B0F-05AD-75CA-F2BB5EF9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25" y="2639823"/>
            <a:ext cx="3036875" cy="1700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7A88B5-EFDC-936D-B301-9481E016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24" y="1351152"/>
            <a:ext cx="1819275" cy="11525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898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r>
              <a:rPr lang="en" dirty="0"/>
              <a:t>Nessus 2/2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1" y="1353948"/>
            <a:ext cx="513736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Individuate solo vulnerabilità di tipo «informative»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71512A9-272B-2A69-145C-A5757F23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33" y="836000"/>
            <a:ext cx="2601001" cy="3247658"/>
          </a:xfrm>
          <a:prstGeom prst="rect">
            <a:avLst/>
          </a:prstGeom>
          <a:ln>
            <a:noFill/>
          </a:ln>
          <a:effectLst>
            <a:outerShdw dir="5400000" sx="101000" sy="101000" algn="ctr" rotWithShape="0">
              <a:schemeClr val="accent1"/>
            </a:outerShdw>
          </a:effectLst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A97003-DD71-EEB8-3EF6-AAFF5FE8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33" y="4083658"/>
            <a:ext cx="2601001" cy="415166"/>
          </a:xfrm>
          <a:prstGeom prst="rect">
            <a:avLst/>
          </a:prstGeom>
          <a:ln>
            <a:noFill/>
          </a:ln>
          <a:effectLst>
            <a:outerShdw dist="12700" dir="5400000" sx="101000" sy="101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273896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r>
              <a:rPr lang="en" dirty="0"/>
              <a:t>OpenVAS 1/2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crea un nuovo Task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Default Settings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Vengono specificati soltanto: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Nome della scansione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IP del target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FFDF4F-DC30-70E1-A3C3-FA18F61F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06" y="682110"/>
            <a:ext cx="2438594" cy="1572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9CF3AB9-F92C-356C-D04A-720C0AEC4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06" y="2424628"/>
            <a:ext cx="2438594" cy="21555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842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r>
              <a:rPr lang="en" dirty="0"/>
              <a:t>OpenVAS 2/2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3956924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Vulnerabilità individuate: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1 «Low»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Restanti «Log»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B1E1BE-3D2C-A3C0-F8AA-23DA59EF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08" y="1405057"/>
            <a:ext cx="3783216" cy="2333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5466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Nessus 1/2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Web Application </a:t>
            </a:r>
            <a:r>
              <a:rPr lang="it-IT" dirty="0" err="1"/>
              <a:t>Tests</a:t>
            </a: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Default Settings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Vengono specificati soltanto: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Nome della scansione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IP del target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2849CF-295B-0A75-3E85-891E94C1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62" y="1322577"/>
            <a:ext cx="1828800" cy="118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1E8E2E-9A93-12DE-02B7-533175DA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24" y="2639824"/>
            <a:ext cx="3036875" cy="16866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614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Obiettivo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8736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Valutare la sicurezza dell’asset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1" name="Google Shape;1429;p47">
            <a:extLst>
              <a:ext uri="{FF2B5EF4-FFF2-40B4-BE49-F238E27FC236}">
                <a16:creationId xmlns:a16="http://schemas.microsoft.com/office/drawing/2014/main" id="{586AB9BE-D864-F16C-517B-B03F809A9D16}"/>
              </a:ext>
            </a:extLst>
          </p:cNvPr>
          <p:cNvGrpSpPr>
            <a:grpSpLocks noChangeAspect="1"/>
          </p:cNvGrpSpPr>
          <p:nvPr/>
        </p:nvGrpSpPr>
        <p:grpSpPr>
          <a:xfrm>
            <a:off x="2225367" y="836000"/>
            <a:ext cx="374300" cy="398815"/>
            <a:chOff x="5970800" y="1619250"/>
            <a:chExt cx="428650" cy="456725"/>
          </a:xfrm>
          <a:solidFill>
            <a:schemeClr val="accent1"/>
          </a:solidFill>
          <a:effectLst>
            <a:outerShdw blurRad="50800" dist="50800" dir="5400000" sx="13000" sy="13000" algn="ctr" rotWithShape="0">
              <a:srgbClr val="000000">
                <a:alpha val="68000"/>
              </a:srgbClr>
            </a:outerShdw>
          </a:effectLst>
        </p:grpSpPr>
        <p:sp>
          <p:nvSpPr>
            <p:cNvPr id="32" name="Google Shape;1430;p47">
              <a:extLst>
                <a:ext uri="{FF2B5EF4-FFF2-40B4-BE49-F238E27FC236}">
                  <a16:creationId xmlns:a16="http://schemas.microsoft.com/office/drawing/2014/main" id="{BC190327-C19F-074E-DE4E-1BA41EC41933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1431;p47">
              <a:extLst>
                <a:ext uri="{FF2B5EF4-FFF2-40B4-BE49-F238E27FC236}">
                  <a16:creationId xmlns:a16="http://schemas.microsoft.com/office/drawing/2014/main" id="{3B826E08-FBF1-42BD-71BB-EDD0D9386988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" name="Google Shape;1432;p47">
              <a:extLst>
                <a:ext uri="{FF2B5EF4-FFF2-40B4-BE49-F238E27FC236}">
                  <a16:creationId xmlns:a16="http://schemas.microsoft.com/office/drawing/2014/main" id="{9B38ABDD-11E6-0650-25BE-059D3C506B02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" name="Google Shape;1433;p47">
              <a:extLst>
                <a:ext uri="{FF2B5EF4-FFF2-40B4-BE49-F238E27FC236}">
                  <a16:creationId xmlns:a16="http://schemas.microsoft.com/office/drawing/2014/main" id="{99EB0F17-614D-9D6E-8859-8BB12574BEDC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1434;p47">
              <a:extLst>
                <a:ext uri="{FF2B5EF4-FFF2-40B4-BE49-F238E27FC236}">
                  <a16:creationId xmlns:a16="http://schemas.microsoft.com/office/drawing/2014/main" id="{65422533-724E-819B-E6D4-C921E9D3A242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" name="Grupo 57">
            <a:extLst>
              <a:ext uri="{FF2B5EF4-FFF2-40B4-BE49-F238E27FC236}">
                <a16:creationId xmlns:a16="http://schemas.microsoft.com/office/drawing/2014/main" id="{FF387461-801F-E6A5-6FF4-8D98E26E0EC9}"/>
              </a:ext>
            </a:extLst>
          </p:cNvPr>
          <p:cNvGrpSpPr/>
          <p:nvPr/>
        </p:nvGrpSpPr>
        <p:grpSpPr>
          <a:xfrm>
            <a:off x="5676680" y="1130301"/>
            <a:ext cx="3046932" cy="2869148"/>
            <a:chOff x="5427606" y="1552655"/>
            <a:chExt cx="726137" cy="683768"/>
          </a:xfrm>
        </p:grpSpPr>
        <p:sp>
          <p:nvSpPr>
            <p:cNvPr id="38" name="Google Shape;851;p46">
              <a:extLst>
                <a:ext uri="{FF2B5EF4-FFF2-40B4-BE49-F238E27FC236}">
                  <a16:creationId xmlns:a16="http://schemas.microsoft.com/office/drawing/2014/main" id="{296E8AE4-D358-4434-AF77-C14954CA74D1}"/>
                </a:ext>
              </a:extLst>
            </p:cNvPr>
            <p:cNvSpPr/>
            <p:nvPr/>
          </p:nvSpPr>
          <p:spPr>
            <a:xfrm>
              <a:off x="5572580" y="1632552"/>
              <a:ext cx="178456" cy="192551"/>
            </a:xfrm>
            <a:custGeom>
              <a:avLst/>
              <a:gdLst/>
              <a:ahLst/>
              <a:cxnLst/>
              <a:rect l="l" t="t" r="r" b="b"/>
              <a:pathLst>
                <a:path w="1784563" h="1925515" extrusionOk="0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52;p46">
              <a:extLst>
                <a:ext uri="{FF2B5EF4-FFF2-40B4-BE49-F238E27FC236}">
                  <a16:creationId xmlns:a16="http://schemas.microsoft.com/office/drawing/2014/main" id="{0838D052-F68F-00B9-312E-9C1BB2F2804F}"/>
                </a:ext>
              </a:extLst>
            </p:cNvPr>
            <p:cNvSpPr/>
            <p:nvPr/>
          </p:nvSpPr>
          <p:spPr>
            <a:xfrm>
              <a:off x="5618439" y="168030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53;p46">
              <a:extLst>
                <a:ext uri="{FF2B5EF4-FFF2-40B4-BE49-F238E27FC236}">
                  <a16:creationId xmlns:a16="http://schemas.microsoft.com/office/drawing/2014/main" id="{77F844BB-89B8-0DD2-796A-5B32E7FF7945}"/>
                </a:ext>
              </a:extLst>
            </p:cNvPr>
            <p:cNvSpPr/>
            <p:nvPr/>
          </p:nvSpPr>
          <p:spPr>
            <a:xfrm>
              <a:off x="5618275" y="170242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54;p46">
              <a:extLst>
                <a:ext uri="{FF2B5EF4-FFF2-40B4-BE49-F238E27FC236}">
                  <a16:creationId xmlns:a16="http://schemas.microsoft.com/office/drawing/2014/main" id="{8F8D9B89-BDB4-5355-D611-2173BEBBD56F}"/>
                </a:ext>
              </a:extLst>
            </p:cNvPr>
            <p:cNvSpPr/>
            <p:nvPr/>
          </p:nvSpPr>
          <p:spPr>
            <a:xfrm>
              <a:off x="5588934" y="166311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55;p46">
              <a:extLst>
                <a:ext uri="{FF2B5EF4-FFF2-40B4-BE49-F238E27FC236}">
                  <a16:creationId xmlns:a16="http://schemas.microsoft.com/office/drawing/2014/main" id="{09D22D9E-C493-76BA-EC77-13EEB069EE12}"/>
                </a:ext>
              </a:extLst>
            </p:cNvPr>
            <p:cNvSpPr/>
            <p:nvPr/>
          </p:nvSpPr>
          <p:spPr>
            <a:xfrm>
              <a:off x="5975369" y="2043872"/>
              <a:ext cx="178374" cy="192551"/>
            </a:xfrm>
            <a:custGeom>
              <a:avLst/>
              <a:gdLst/>
              <a:ahLst/>
              <a:cxnLst/>
              <a:rect l="l" t="t" r="r" b="b"/>
              <a:pathLst>
                <a:path w="1783739" h="1925515" extrusionOk="0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56;p46">
              <a:extLst>
                <a:ext uri="{FF2B5EF4-FFF2-40B4-BE49-F238E27FC236}">
                  <a16:creationId xmlns:a16="http://schemas.microsoft.com/office/drawing/2014/main" id="{B81B7136-FA09-8B2B-BA5B-8255683F39BA}"/>
                </a:ext>
              </a:extLst>
            </p:cNvPr>
            <p:cNvSpPr/>
            <p:nvPr/>
          </p:nvSpPr>
          <p:spPr>
            <a:xfrm>
              <a:off x="6021228" y="209162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57;p46">
              <a:extLst>
                <a:ext uri="{FF2B5EF4-FFF2-40B4-BE49-F238E27FC236}">
                  <a16:creationId xmlns:a16="http://schemas.microsoft.com/office/drawing/2014/main" id="{A66CCE84-06CA-8EEF-3683-CC09E2B0C58D}"/>
                </a:ext>
              </a:extLst>
            </p:cNvPr>
            <p:cNvSpPr/>
            <p:nvPr/>
          </p:nvSpPr>
          <p:spPr>
            <a:xfrm>
              <a:off x="6021064" y="211374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58;p46">
              <a:extLst>
                <a:ext uri="{FF2B5EF4-FFF2-40B4-BE49-F238E27FC236}">
                  <a16:creationId xmlns:a16="http://schemas.microsoft.com/office/drawing/2014/main" id="{0BDC2112-DE06-6F1A-D4F4-272CA4BA844E}"/>
                </a:ext>
              </a:extLst>
            </p:cNvPr>
            <p:cNvSpPr/>
            <p:nvPr/>
          </p:nvSpPr>
          <p:spPr>
            <a:xfrm>
              <a:off x="5991723" y="207443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59;p46">
              <a:extLst>
                <a:ext uri="{FF2B5EF4-FFF2-40B4-BE49-F238E27FC236}">
                  <a16:creationId xmlns:a16="http://schemas.microsoft.com/office/drawing/2014/main" id="{5FD6A954-B1E0-F2D4-68B3-307A52540CD3}"/>
                </a:ext>
              </a:extLst>
            </p:cNvPr>
            <p:cNvSpPr/>
            <p:nvPr/>
          </p:nvSpPr>
          <p:spPr>
            <a:xfrm>
              <a:off x="5805575" y="1552655"/>
              <a:ext cx="281739" cy="470993"/>
            </a:xfrm>
            <a:custGeom>
              <a:avLst/>
              <a:gdLst/>
              <a:ahLst/>
              <a:cxnLst/>
              <a:rect l="l" t="t" r="r" b="b"/>
              <a:pathLst>
                <a:path w="2817385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60;p46">
              <a:extLst>
                <a:ext uri="{FF2B5EF4-FFF2-40B4-BE49-F238E27FC236}">
                  <a16:creationId xmlns:a16="http://schemas.microsoft.com/office/drawing/2014/main" id="{2E32C59F-93E7-A7FC-7BE9-906247E1A0FF}"/>
                </a:ext>
              </a:extLst>
            </p:cNvPr>
            <p:cNvSpPr/>
            <p:nvPr/>
          </p:nvSpPr>
          <p:spPr>
            <a:xfrm>
              <a:off x="5764811" y="1579780"/>
              <a:ext cx="281738" cy="470993"/>
            </a:xfrm>
            <a:custGeom>
              <a:avLst/>
              <a:gdLst/>
              <a:ahLst/>
              <a:cxnLst/>
              <a:rect l="l" t="t" r="r" b="b"/>
              <a:pathLst>
                <a:path w="2817384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61;p46">
              <a:extLst>
                <a:ext uri="{FF2B5EF4-FFF2-40B4-BE49-F238E27FC236}">
                  <a16:creationId xmlns:a16="http://schemas.microsoft.com/office/drawing/2014/main" id="{4A220F8E-FCBC-01EE-5808-C9CD60C42815}"/>
                </a:ext>
              </a:extLst>
            </p:cNvPr>
            <p:cNvSpPr/>
            <p:nvPr/>
          </p:nvSpPr>
          <p:spPr>
            <a:xfrm>
              <a:off x="5901978" y="1583397"/>
              <a:ext cx="144249" cy="467284"/>
            </a:xfrm>
            <a:custGeom>
              <a:avLst/>
              <a:gdLst/>
              <a:ahLst/>
              <a:cxnLst/>
              <a:rect l="l" t="t" r="r" b="b"/>
              <a:pathLst>
                <a:path w="1442487" h="4672836" extrusionOk="0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862;p46">
              <a:extLst>
                <a:ext uri="{FF2B5EF4-FFF2-40B4-BE49-F238E27FC236}">
                  <a16:creationId xmlns:a16="http://schemas.microsoft.com/office/drawing/2014/main" id="{A4199F85-24FE-0ACF-84C6-38D56C11C654}"/>
                </a:ext>
              </a:extLst>
            </p:cNvPr>
            <p:cNvSpPr/>
            <p:nvPr/>
          </p:nvSpPr>
          <p:spPr>
            <a:xfrm>
              <a:off x="5727992" y="1830649"/>
              <a:ext cx="165515" cy="394994"/>
            </a:xfrm>
            <a:custGeom>
              <a:avLst/>
              <a:gdLst/>
              <a:ahLst/>
              <a:cxnLst/>
              <a:rect l="l" t="t" r="r" b="b"/>
              <a:pathLst>
                <a:path w="1655151" h="3949944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863;p46">
              <a:extLst>
                <a:ext uri="{FF2B5EF4-FFF2-40B4-BE49-F238E27FC236}">
                  <a16:creationId xmlns:a16="http://schemas.microsoft.com/office/drawing/2014/main" id="{259A8F76-7E86-77AD-555A-8512BA2D4D9A}"/>
                </a:ext>
              </a:extLst>
            </p:cNvPr>
            <p:cNvSpPr/>
            <p:nvPr/>
          </p:nvSpPr>
          <p:spPr>
            <a:xfrm>
              <a:off x="5749360" y="2007787"/>
              <a:ext cx="125043" cy="177632"/>
            </a:xfrm>
            <a:custGeom>
              <a:avLst/>
              <a:gdLst/>
              <a:ahLst/>
              <a:cxnLst/>
              <a:rect l="l" t="t" r="r" b="b"/>
              <a:pathLst>
                <a:path w="1250431" h="1776320" extrusionOk="0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864;p46">
              <a:extLst>
                <a:ext uri="{FF2B5EF4-FFF2-40B4-BE49-F238E27FC236}">
                  <a16:creationId xmlns:a16="http://schemas.microsoft.com/office/drawing/2014/main" id="{1999A62B-05DF-C3B6-2EFC-F8C2E53991AD}"/>
                </a:ext>
              </a:extLst>
            </p:cNvPr>
            <p:cNvSpPr/>
            <p:nvPr/>
          </p:nvSpPr>
          <p:spPr>
            <a:xfrm>
              <a:off x="5751579" y="1935452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865;p46">
              <a:extLst>
                <a:ext uri="{FF2B5EF4-FFF2-40B4-BE49-F238E27FC236}">
                  <a16:creationId xmlns:a16="http://schemas.microsoft.com/office/drawing/2014/main" id="{691CFB81-F9F7-596A-46CC-2A095EB3EAEA}"/>
                </a:ext>
              </a:extLst>
            </p:cNvPr>
            <p:cNvSpPr/>
            <p:nvPr/>
          </p:nvSpPr>
          <p:spPr>
            <a:xfrm>
              <a:off x="5751826" y="1957646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866;p46">
              <a:extLst>
                <a:ext uri="{FF2B5EF4-FFF2-40B4-BE49-F238E27FC236}">
                  <a16:creationId xmlns:a16="http://schemas.microsoft.com/office/drawing/2014/main" id="{C4599441-8213-9E51-F8EA-1C7BED94FEE2}"/>
                </a:ext>
              </a:extLst>
            </p:cNvPr>
            <p:cNvSpPr/>
            <p:nvPr/>
          </p:nvSpPr>
          <p:spPr>
            <a:xfrm>
              <a:off x="5751744" y="1979017"/>
              <a:ext cx="109464" cy="71465"/>
            </a:xfrm>
            <a:custGeom>
              <a:avLst/>
              <a:gdLst/>
              <a:ahLst/>
              <a:cxnLst/>
              <a:rect l="l" t="t" r="r" b="b"/>
              <a:pathLst>
                <a:path w="1094642" h="714649" extrusionOk="0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867;p46">
              <a:extLst>
                <a:ext uri="{FF2B5EF4-FFF2-40B4-BE49-F238E27FC236}">
                  <a16:creationId xmlns:a16="http://schemas.microsoft.com/office/drawing/2014/main" id="{92C18DCA-7A44-0141-C7C2-2606FE0A9B30}"/>
                </a:ext>
              </a:extLst>
            </p:cNvPr>
            <p:cNvSpPr/>
            <p:nvPr/>
          </p:nvSpPr>
          <p:spPr>
            <a:xfrm>
              <a:off x="5727992" y="1830649"/>
              <a:ext cx="165598" cy="143589"/>
            </a:xfrm>
            <a:custGeom>
              <a:avLst/>
              <a:gdLst/>
              <a:ahLst/>
              <a:cxnLst/>
              <a:rect l="l" t="t" r="r" b="b"/>
              <a:pathLst>
                <a:path w="1655976" h="1435893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868;p46">
              <a:extLst>
                <a:ext uri="{FF2B5EF4-FFF2-40B4-BE49-F238E27FC236}">
                  <a16:creationId xmlns:a16="http://schemas.microsoft.com/office/drawing/2014/main" id="{C6E0B9A5-299B-B32F-0E43-744B813FD813}"/>
                </a:ext>
              </a:extLst>
            </p:cNvPr>
            <p:cNvSpPr/>
            <p:nvPr/>
          </p:nvSpPr>
          <p:spPr>
            <a:xfrm>
              <a:off x="5748292" y="1858619"/>
              <a:ext cx="21019" cy="31031"/>
            </a:xfrm>
            <a:custGeom>
              <a:avLst/>
              <a:gdLst/>
              <a:ahLst/>
              <a:cxnLst/>
              <a:rect l="l" t="t" r="r" b="b"/>
              <a:pathLst>
                <a:path w="210191" h="310309" extrusionOk="0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869;p46">
              <a:extLst>
                <a:ext uri="{FF2B5EF4-FFF2-40B4-BE49-F238E27FC236}">
                  <a16:creationId xmlns:a16="http://schemas.microsoft.com/office/drawing/2014/main" id="{73408308-328D-5917-F8DA-FCE025BD9F08}"/>
                </a:ext>
              </a:extLst>
            </p:cNvPr>
            <p:cNvSpPr/>
            <p:nvPr/>
          </p:nvSpPr>
          <p:spPr>
            <a:xfrm>
              <a:off x="5825792" y="1961756"/>
              <a:ext cx="112349" cy="106909"/>
            </a:xfrm>
            <a:custGeom>
              <a:avLst/>
              <a:gdLst/>
              <a:ahLst/>
              <a:cxnLst/>
              <a:rect l="l" t="t" r="r" b="b"/>
              <a:pathLst>
                <a:path w="1123491" h="1069089" extrusionOk="0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70;p46">
              <a:extLst>
                <a:ext uri="{FF2B5EF4-FFF2-40B4-BE49-F238E27FC236}">
                  <a16:creationId xmlns:a16="http://schemas.microsoft.com/office/drawing/2014/main" id="{6098332F-81BC-440C-ABE5-154F2EF2B580}"/>
                </a:ext>
              </a:extLst>
            </p:cNvPr>
            <p:cNvSpPr/>
            <p:nvPr/>
          </p:nvSpPr>
          <p:spPr>
            <a:xfrm>
              <a:off x="5453658" y="1675459"/>
              <a:ext cx="245388" cy="288992"/>
            </a:xfrm>
            <a:custGeom>
              <a:avLst/>
              <a:gdLst/>
              <a:ahLst/>
              <a:cxnLst/>
              <a:rect l="l" t="t" r="r" b="b"/>
              <a:pathLst>
                <a:path w="2453878" h="2889921" extrusionOk="0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71;p46">
              <a:extLst>
                <a:ext uri="{FF2B5EF4-FFF2-40B4-BE49-F238E27FC236}">
                  <a16:creationId xmlns:a16="http://schemas.microsoft.com/office/drawing/2014/main" id="{5192D45A-9E68-5B55-CF18-EE768B59B1CA}"/>
                </a:ext>
              </a:extLst>
            </p:cNvPr>
            <p:cNvSpPr/>
            <p:nvPr/>
          </p:nvSpPr>
          <p:spPr>
            <a:xfrm>
              <a:off x="5427606" y="1690501"/>
              <a:ext cx="92567" cy="88115"/>
            </a:xfrm>
            <a:custGeom>
              <a:avLst/>
              <a:gdLst/>
              <a:ahLst/>
              <a:cxnLst/>
              <a:rect l="l" t="t" r="r" b="b"/>
              <a:pathLst>
                <a:path w="925665" h="881154" extrusionOk="0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72;p46">
              <a:extLst>
                <a:ext uri="{FF2B5EF4-FFF2-40B4-BE49-F238E27FC236}">
                  <a16:creationId xmlns:a16="http://schemas.microsoft.com/office/drawing/2014/main" id="{08BD8875-CEAA-F2D4-1E3B-FE1DF8999176}"/>
                </a:ext>
              </a:extLst>
            </p:cNvPr>
            <p:cNvSpPr/>
            <p:nvPr/>
          </p:nvSpPr>
          <p:spPr>
            <a:xfrm>
              <a:off x="5581785" y="1780426"/>
              <a:ext cx="53743" cy="42203"/>
            </a:xfrm>
            <a:custGeom>
              <a:avLst/>
              <a:gdLst/>
              <a:ahLst/>
              <a:cxnLst/>
              <a:rect l="l" t="t" r="r" b="b"/>
              <a:pathLst>
                <a:path w="537429" h="422030" extrusionOk="0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73;p46">
              <a:extLst>
                <a:ext uri="{FF2B5EF4-FFF2-40B4-BE49-F238E27FC236}">
                  <a16:creationId xmlns:a16="http://schemas.microsoft.com/office/drawing/2014/main" id="{F1165F5C-8114-2549-D688-171FEB2E17DE}"/>
                </a:ext>
              </a:extLst>
            </p:cNvPr>
            <p:cNvSpPr/>
            <p:nvPr/>
          </p:nvSpPr>
          <p:spPr>
            <a:xfrm>
              <a:off x="5532063" y="1774179"/>
              <a:ext cx="103612" cy="70970"/>
            </a:xfrm>
            <a:custGeom>
              <a:avLst/>
              <a:gdLst/>
              <a:ahLst/>
              <a:cxnLst/>
              <a:rect l="l" t="t" r="r" b="b"/>
              <a:pathLst>
                <a:path w="1036118" h="709704" extrusionOk="0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4;p46">
              <a:extLst>
                <a:ext uri="{FF2B5EF4-FFF2-40B4-BE49-F238E27FC236}">
                  <a16:creationId xmlns:a16="http://schemas.microsoft.com/office/drawing/2014/main" id="{96C9DD07-4F30-A663-8051-103CD46E7E23}"/>
                </a:ext>
              </a:extLst>
            </p:cNvPr>
            <p:cNvSpPr/>
            <p:nvPr/>
          </p:nvSpPr>
          <p:spPr>
            <a:xfrm>
              <a:off x="5510202" y="1783879"/>
              <a:ext cx="125538" cy="83664"/>
            </a:xfrm>
            <a:custGeom>
              <a:avLst/>
              <a:gdLst/>
              <a:ahLst/>
              <a:cxnLst/>
              <a:rect l="l" t="t" r="r" b="b"/>
              <a:pathLst>
                <a:path w="1255376" h="836643" extrusionOk="0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75;p46">
              <a:extLst>
                <a:ext uri="{FF2B5EF4-FFF2-40B4-BE49-F238E27FC236}">
                  <a16:creationId xmlns:a16="http://schemas.microsoft.com/office/drawing/2014/main" id="{FD08CF4B-547C-99CA-D209-373EB99D4004}"/>
                </a:ext>
              </a:extLst>
            </p:cNvPr>
            <p:cNvSpPr/>
            <p:nvPr/>
          </p:nvSpPr>
          <p:spPr>
            <a:xfrm>
              <a:off x="5648519" y="1818004"/>
              <a:ext cx="27861" cy="41435"/>
            </a:xfrm>
            <a:custGeom>
              <a:avLst/>
              <a:gdLst/>
              <a:ahLst/>
              <a:cxnLst/>
              <a:rect l="l" t="t" r="r" b="b"/>
              <a:pathLst>
                <a:path w="278606" h="414354" extrusionOk="0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76;p46">
              <a:extLst>
                <a:ext uri="{FF2B5EF4-FFF2-40B4-BE49-F238E27FC236}">
                  <a16:creationId xmlns:a16="http://schemas.microsoft.com/office/drawing/2014/main" id="{BA1460FF-14DB-BECE-ACF6-CC4CEE95C6BD}"/>
                </a:ext>
              </a:extLst>
            </p:cNvPr>
            <p:cNvSpPr/>
            <p:nvPr/>
          </p:nvSpPr>
          <p:spPr>
            <a:xfrm>
              <a:off x="5585154" y="1946757"/>
              <a:ext cx="68910" cy="93879"/>
            </a:xfrm>
            <a:custGeom>
              <a:avLst/>
              <a:gdLst/>
              <a:ahLst/>
              <a:cxnLst/>
              <a:rect l="l" t="t" r="r" b="b"/>
              <a:pathLst>
                <a:path w="689097" h="938791" extrusionOk="0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95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Nessus 2/2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Vulnerabilità individuate: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1 «Medium»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Restanti «Info»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9DF412F-AE53-A627-40C0-63EA5D8B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51" y="53729"/>
            <a:ext cx="2501049" cy="3169403"/>
          </a:xfrm>
          <a:prstGeom prst="rect">
            <a:avLst/>
          </a:prstGeom>
          <a:effectLst>
            <a:outerShdw dir="5400000" sx="101000" sy="101000" algn="ctr" rotWithShape="0">
              <a:schemeClr val="accent1"/>
            </a:outerShdw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002BB2-B12E-B978-9D4B-7F70F9B7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12" y="3223132"/>
            <a:ext cx="2498688" cy="1515199"/>
          </a:xfrm>
          <a:prstGeom prst="rect">
            <a:avLst/>
          </a:prstGeom>
          <a:effectLst>
            <a:outerShdw dist="12700" dir="5400000" sx="101000" sy="101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319853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Whatweb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3594681"/>
            <a:ext cx="7380355" cy="970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Stesse informazioni, fatta eccezione per quelle riguardo </a:t>
            </a:r>
            <a:r>
              <a:rPr lang="it-IT" dirty="0" err="1"/>
              <a:t>nginx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B9F51E-0730-ACE2-45C7-4BF4D684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613014"/>
            <a:ext cx="7380355" cy="711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53106CB-D2B7-9C63-5665-9794FFF1A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00" y="2635945"/>
            <a:ext cx="7380355" cy="6475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135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Wafw00f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40DF35-8947-799B-92B3-B7DC5DDE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506798"/>
            <a:ext cx="3456442" cy="2212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71DBA3-F019-7E67-73E5-99B3FCB18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091" y="1506798"/>
            <a:ext cx="3383291" cy="22127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539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Dirb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91B783-7815-8AC8-E1DB-63EFE414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66850"/>
            <a:ext cx="3410851" cy="19649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9A26F9A-A959-A31E-9D44-2D02E2ED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95" y="1466849"/>
            <a:ext cx="3567205" cy="19649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31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Nikto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3B2EC6-924C-AE7D-C336-4CED48FC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572" y="1232300"/>
            <a:ext cx="4126828" cy="1496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A5C131-312F-B6A5-CC29-401652D44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572" y="2975998"/>
            <a:ext cx="4126828" cy="1526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Google Shape;163;p16">
            <a:extLst>
              <a:ext uri="{FF2B5EF4-FFF2-40B4-BE49-F238E27FC236}">
                <a16:creationId xmlns:a16="http://schemas.microsoft.com/office/drawing/2014/main" id="{CBE1281F-3C21-5342-5F78-9466E6BDFE7D}"/>
              </a:ext>
            </a:extLst>
          </p:cNvPr>
          <p:cNvSpPr txBox="1">
            <a:spLocks/>
          </p:cNvSpPr>
          <p:nvPr/>
        </p:nvSpPr>
        <p:spPr>
          <a:xfrm>
            <a:off x="855299" y="1471749"/>
            <a:ext cx="3639209" cy="32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Stesse informazioni, fatta eccezione per quelle riguardo </a:t>
            </a:r>
            <a:r>
              <a:rPr lang="it-IT" dirty="0" err="1"/>
              <a:t>nginx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510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OwaspZAP 1/3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138C8C-BA39-5E1F-61E5-828C7C73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65" y="1817534"/>
            <a:ext cx="5314769" cy="24899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945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OwaspZAP 2/3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601316-1481-BDCE-979F-DBD4AB5D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43" y="1322306"/>
            <a:ext cx="3183157" cy="3337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Google Shape;163;p16">
            <a:extLst>
              <a:ext uri="{FF2B5EF4-FFF2-40B4-BE49-F238E27FC236}">
                <a16:creationId xmlns:a16="http://schemas.microsoft.com/office/drawing/2014/main" id="{E49C393F-0CA4-B18B-C7CB-A2C86A90734C}"/>
              </a:ext>
            </a:extLst>
          </p:cNvPr>
          <p:cNvSpPr txBox="1">
            <a:spLocks/>
          </p:cNvSpPr>
          <p:nvPr/>
        </p:nvSpPr>
        <p:spPr>
          <a:xfrm>
            <a:off x="855299" y="1471750"/>
            <a:ext cx="4530362" cy="318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Vulnerabilità individuate: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3 «medium»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5 «low»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1 «</a:t>
            </a:r>
            <a:r>
              <a:rPr lang="it-IT" dirty="0" err="1"/>
              <a:t>informational</a:t>
            </a:r>
            <a:r>
              <a:rPr lang="it-IT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507863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OwaspZAP 3/3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601316-1481-BDCE-979F-DBD4AB5D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43" y="1322306"/>
            <a:ext cx="3183157" cy="3337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Google Shape;163;p16">
            <a:extLst>
              <a:ext uri="{FF2B5EF4-FFF2-40B4-BE49-F238E27FC236}">
                <a16:creationId xmlns:a16="http://schemas.microsoft.com/office/drawing/2014/main" id="{E49C393F-0CA4-B18B-C7CB-A2C86A90734C}"/>
              </a:ext>
            </a:extLst>
          </p:cNvPr>
          <p:cNvSpPr txBox="1">
            <a:spLocks/>
          </p:cNvSpPr>
          <p:nvPr/>
        </p:nvSpPr>
        <p:spPr>
          <a:xfrm>
            <a:off x="855299" y="1471750"/>
            <a:ext cx="4530362" cy="318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Su porta 3000 sono state individuate le stesse vulnerabilità</a:t>
            </a:r>
          </a:p>
        </p:txBody>
      </p:sp>
    </p:spTree>
    <p:extLst>
      <p:ext uri="{BB962C8B-B14F-4D97-AF65-F5344CB8AC3E}">
        <p14:creationId xmlns:p14="http://schemas.microsoft.com/office/powerpoint/2010/main" val="362376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1/9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0BAC9-58E4-1E02-90B5-BEC808F8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57" y="1534332"/>
            <a:ext cx="6377886" cy="32155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808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2/9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6C9D83-8A70-3484-01A4-B46F07D2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55" y="1425106"/>
            <a:ext cx="6623289" cy="33392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819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 utilizzata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1353948"/>
            <a:ext cx="6806283" cy="3506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General Framework for </a:t>
            </a:r>
            <a:r>
              <a:rPr lang="it-IT" dirty="0" err="1"/>
              <a:t>Penetration</a:t>
            </a:r>
            <a:r>
              <a:rPr lang="it-IT" dirty="0"/>
              <a:t> Testing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Target Discovery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 err="1"/>
              <a:t>Enumerating</a:t>
            </a:r>
            <a:r>
              <a:rPr lang="it-IT" dirty="0"/>
              <a:t> Target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 err="1"/>
              <a:t>Vulnerability</a:t>
            </a:r>
            <a:r>
              <a:rPr lang="it-IT" dirty="0"/>
              <a:t> Mapping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/>
              <a:t>Target Exploitation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 err="1"/>
              <a:t>Privilege</a:t>
            </a:r>
            <a:r>
              <a:rPr lang="it-IT" dirty="0"/>
              <a:t> Escalation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 err="1"/>
              <a:t>Maintaining</a:t>
            </a:r>
            <a:r>
              <a:rPr lang="it-IT" dirty="0"/>
              <a:t> Access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dirty="0" err="1"/>
              <a:t>Documentation</a:t>
            </a:r>
            <a:r>
              <a:rPr lang="it-IT" dirty="0"/>
              <a:t> &amp; Reporting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1" name="Google Shape;1615;p48">
            <a:extLst>
              <a:ext uri="{FF2B5EF4-FFF2-40B4-BE49-F238E27FC236}">
                <a16:creationId xmlns:a16="http://schemas.microsoft.com/office/drawing/2014/main" id="{B89B0C3D-05D5-C3DC-9ABF-BB2B8B95430E}"/>
              </a:ext>
            </a:extLst>
          </p:cNvPr>
          <p:cNvGrpSpPr>
            <a:grpSpLocks noChangeAspect="1"/>
          </p:cNvGrpSpPr>
          <p:nvPr/>
        </p:nvGrpSpPr>
        <p:grpSpPr>
          <a:xfrm>
            <a:off x="3952232" y="836000"/>
            <a:ext cx="396268" cy="396300"/>
            <a:chOff x="3706812" y="1035050"/>
            <a:chExt cx="4792662" cy="4787899"/>
          </a:xfrm>
        </p:grpSpPr>
        <p:sp>
          <p:nvSpPr>
            <p:cNvPr id="32" name="Google Shape;1616;p48">
              <a:extLst>
                <a:ext uri="{FF2B5EF4-FFF2-40B4-BE49-F238E27FC236}">
                  <a16:creationId xmlns:a16="http://schemas.microsoft.com/office/drawing/2014/main" id="{2D1B1CE5-A554-463F-C076-3A8B468692A6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617;p48">
              <a:extLst>
                <a:ext uri="{FF2B5EF4-FFF2-40B4-BE49-F238E27FC236}">
                  <a16:creationId xmlns:a16="http://schemas.microsoft.com/office/drawing/2014/main" id="{D537CADC-78A1-7376-9954-67F1ECF46213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618;p48">
              <a:extLst>
                <a:ext uri="{FF2B5EF4-FFF2-40B4-BE49-F238E27FC236}">
                  <a16:creationId xmlns:a16="http://schemas.microsoft.com/office/drawing/2014/main" id="{F513784B-E2D4-1D48-BBB5-5D1EB0CB5C9B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619;p48">
              <a:extLst>
                <a:ext uri="{FF2B5EF4-FFF2-40B4-BE49-F238E27FC236}">
                  <a16:creationId xmlns:a16="http://schemas.microsoft.com/office/drawing/2014/main" id="{8F461A8A-B988-3C38-C26B-A64E736DDD3A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620;p48">
              <a:extLst>
                <a:ext uri="{FF2B5EF4-FFF2-40B4-BE49-F238E27FC236}">
                  <a16:creationId xmlns:a16="http://schemas.microsoft.com/office/drawing/2014/main" id="{49D497FA-3B69-B9C2-FCFF-2B40B8FB2D8D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621;p48">
              <a:extLst>
                <a:ext uri="{FF2B5EF4-FFF2-40B4-BE49-F238E27FC236}">
                  <a16:creationId xmlns:a16="http://schemas.microsoft.com/office/drawing/2014/main" id="{EC2B593E-54FE-615B-471A-58081EE4CBB2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39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3/9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64936E-1EAD-AD01-C3D4-6C6FB994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1" y="1498845"/>
            <a:ext cx="7330698" cy="3251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616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4/9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03E2C-C80B-2823-F90F-E07DA3F7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0" y="1518834"/>
            <a:ext cx="7638349" cy="3231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4C5AF8F-F6A3-6084-494D-9C406609C0F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71248" y="3890075"/>
            <a:ext cx="875608" cy="511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C53C1F-A888-96C6-D206-2048F9B38F98}"/>
              </a:ext>
            </a:extLst>
          </p:cNvPr>
          <p:cNvSpPr txBox="1"/>
          <p:nvPr/>
        </p:nvSpPr>
        <p:spPr>
          <a:xfrm>
            <a:off x="4046856" y="3736186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  <a:latin typeface="Barlow" panose="00000500000000000000" pitchFamily="2" charset="0"/>
              </a:rPr>
              <a:t>Token JWT</a:t>
            </a:r>
          </a:p>
        </p:txBody>
      </p:sp>
    </p:spTree>
    <p:extLst>
      <p:ext uri="{BB962C8B-B14F-4D97-AF65-F5344CB8AC3E}">
        <p14:creationId xmlns:p14="http://schemas.microsoft.com/office/powerpoint/2010/main" val="150385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5/9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14D301-ABCD-519A-D8F2-CCFF45F6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38" y="1407832"/>
            <a:ext cx="7113723" cy="3342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1F5E355-8A45-6053-2C84-5A2616B2D3D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688956" y="4023415"/>
            <a:ext cx="730163" cy="33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113D90-2499-5067-E323-77B47A5C8237}"/>
              </a:ext>
            </a:extLst>
          </p:cNvPr>
          <p:cNvSpPr txBox="1"/>
          <p:nvPr/>
        </p:nvSpPr>
        <p:spPr>
          <a:xfrm>
            <a:off x="3419119" y="3869526"/>
            <a:ext cx="115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  <a:latin typeface="Barlow" panose="00000500000000000000" pitchFamily="2" charset="0"/>
              </a:rPr>
              <a:t>Normal</a:t>
            </a:r>
            <a:r>
              <a:rPr lang="it-IT" dirty="0">
                <a:solidFill>
                  <a:schemeClr val="accent1"/>
                </a:solidFill>
                <a:latin typeface="Barlow" panose="00000500000000000000" pitchFamily="2" charset="0"/>
              </a:rPr>
              <a:t> User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ADF7EE6-14C7-6BDE-D557-BF7F680FD81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122908" y="2626963"/>
            <a:ext cx="379709" cy="623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438376-CCBB-D085-E517-7D9BE94ED0D9}"/>
              </a:ext>
            </a:extLst>
          </p:cNvPr>
          <p:cNvSpPr txBox="1"/>
          <p:nvPr/>
        </p:nvSpPr>
        <p:spPr>
          <a:xfrm>
            <a:off x="2022927" y="309669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  <a:latin typeface="Barlow" panose="00000500000000000000" pitchFamily="2" charset="0"/>
              </a:rPr>
              <a:t>Token JWT</a:t>
            </a:r>
          </a:p>
        </p:txBody>
      </p:sp>
    </p:spTree>
    <p:extLst>
      <p:ext uri="{BB962C8B-B14F-4D97-AF65-F5344CB8AC3E}">
        <p14:creationId xmlns:p14="http://schemas.microsoft.com/office/powerpoint/2010/main" val="231380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6/9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438B0C-731B-ED9C-B7DF-1E015CDB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58" y="1471750"/>
            <a:ext cx="3672142" cy="3278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Google Shape;163;p16">
            <a:extLst>
              <a:ext uri="{FF2B5EF4-FFF2-40B4-BE49-F238E27FC236}">
                <a16:creationId xmlns:a16="http://schemas.microsoft.com/office/drawing/2014/main" id="{E3432856-A60D-8F9C-C305-BB615CC9257A}"/>
              </a:ext>
            </a:extLst>
          </p:cNvPr>
          <p:cNvSpPr txBox="1">
            <a:spLocks/>
          </p:cNvSpPr>
          <p:nvPr/>
        </p:nvSpPr>
        <p:spPr>
          <a:xfrm>
            <a:off x="855299" y="1471750"/>
            <a:ext cx="3833612" cy="3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Si analizza il sorgente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Si scopre l’esistenza </a:t>
            </a:r>
            <a:r>
              <a:rPr lang="it-IT" dirty="0" err="1"/>
              <a:t>dell’api</a:t>
            </a:r>
            <a:r>
              <a:rPr lang="it-IT" dirty="0"/>
              <a:t> «/logs»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Solo lo user «</a:t>
            </a:r>
            <a:r>
              <a:rPr lang="it-IT" dirty="0" err="1"/>
              <a:t>theadmin</a:t>
            </a:r>
            <a:r>
              <a:rPr lang="it-IT" dirty="0"/>
              <a:t>» ha accesso </a:t>
            </a:r>
            <a:r>
              <a:rPr lang="it-IT" dirty="0" err="1"/>
              <a:t>all’api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Rischio di OS </a:t>
            </a:r>
            <a:r>
              <a:rPr lang="it-IT" dirty="0" err="1"/>
              <a:t>command</a:t>
            </a:r>
            <a:r>
              <a:rPr lang="it-IT" dirty="0"/>
              <a:t> injection!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EFA697F-817A-73EE-2C3E-8CECEC39CA4A}"/>
              </a:ext>
            </a:extLst>
          </p:cNvPr>
          <p:cNvCxnSpPr/>
          <p:nvPr/>
        </p:nvCxnSpPr>
        <p:spPr>
          <a:xfrm>
            <a:off x="5811864" y="1635071"/>
            <a:ext cx="433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6401A71-B774-9A10-EA94-D0BB878517D0}"/>
              </a:ext>
            </a:extLst>
          </p:cNvPr>
          <p:cNvCxnSpPr/>
          <p:nvPr/>
        </p:nvCxnSpPr>
        <p:spPr>
          <a:xfrm>
            <a:off x="6734014" y="2433234"/>
            <a:ext cx="1735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C60CB4B-C5C1-5731-D2BA-64394B76678D}"/>
              </a:ext>
            </a:extLst>
          </p:cNvPr>
          <p:cNvCxnSpPr>
            <a:cxnSpLocks/>
          </p:cNvCxnSpPr>
          <p:nvPr/>
        </p:nvCxnSpPr>
        <p:spPr>
          <a:xfrm>
            <a:off x="5277173" y="1635071"/>
            <a:ext cx="0" cy="371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D2337AD-852F-039C-D4C6-D325072B6AB1}"/>
              </a:ext>
            </a:extLst>
          </p:cNvPr>
          <p:cNvCxnSpPr/>
          <p:nvPr/>
        </p:nvCxnSpPr>
        <p:spPr>
          <a:xfrm>
            <a:off x="5618136" y="2293749"/>
            <a:ext cx="1201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834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7/9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9" name="Google Shape;163;p16">
            <a:extLst>
              <a:ext uri="{FF2B5EF4-FFF2-40B4-BE49-F238E27FC236}">
                <a16:creationId xmlns:a16="http://schemas.microsoft.com/office/drawing/2014/main" id="{E3432856-A60D-8F9C-C305-BB615CC9257A}"/>
              </a:ext>
            </a:extLst>
          </p:cNvPr>
          <p:cNvSpPr txBox="1">
            <a:spLocks/>
          </p:cNvSpPr>
          <p:nvPr/>
        </p:nvSpPr>
        <p:spPr>
          <a:xfrm>
            <a:off x="855300" y="3549112"/>
            <a:ext cx="7838097" cy="1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La funzione </a:t>
            </a:r>
            <a:r>
              <a:rPr lang="it-IT" dirty="0" err="1"/>
              <a:t>verifytoken</a:t>
            </a:r>
            <a:r>
              <a:rPr lang="it-IT" dirty="0"/>
              <a:t> utilizza la variabile d’ambiente «TOKEN_SECRET»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DC3F65-B644-323D-52CB-3F9DAE51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509527"/>
            <a:ext cx="5391150" cy="1924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ACAFADA-E863-9034-62E7-7F3FC33B9881}"/>
              </a:ext>
            </a:extLst>
          </p:cNvPr>
          <p:cNvCxnSpPr/>
          <p:nvPr/>
        </p:nvCxnSpPr>
        <p:spPr>
          <a:xfrm>
            <a:off x="5184183" y="2487478"/>
            <a:ext cx="185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57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8/9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9" name="Google Shape;163;p16">
            <a:extLst>
              <a:ext uri="{FF2B5EF4-FFF2-40B4-BE49-F238E27FC236}">
                <a16:creationId xmlns:a16="http://schemas.microsoft.com/office/drawing/2014/main" id="{E3432856-A60D-8F9C-C305-BB615CC9257A}"/>
              </a:ext>
            </a:extLst>
          </p:cNvPr>
          <p:cNvSpPr txBox="1">
            <a:spLocks/>
          </p:cNvSpPr>
          <p:nvPr/>
        </p:nvSpPr>
        <p:spPr>
          <a:xfrm>
            <a:off x="855300" y="2206387"/>
            <a:ext cx="7838097" cy="1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Nei file sorgente scaricati è presente il file «.</a:t>
            </a:r>
            <a:r>
              <a:rPr lang="it-IT" dirty="0" err="1"/>
              <a:t>env</a:t>
            </a:r>
            <a:r>
              <a:rPr lang="it-IT" dirty="0"/>
              <a:t>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Contiene la variabile d’ambiente «TOKEN_SECRET»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Possibile rischio di Information leakage!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EF0781-50D9-9C57-0A23-EF13105A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524081"/>
            <a:ext cx="3895725" cy="390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3177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Web Assessment |</a:t>
            </a:r>
            <a:r>
              <a:rPr lang="en" dirty="0"/>
              <a:t> Analisi Manuale 9/9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9" name="Google Shape;163;p16">
            <a:extLst>
              <a:ext uri="{FF2B5EF4-FFF2-40B4-BE49-F238E27FC236}">
                <a16:creationId xmlns:a16="http://schemas.microsoft.com/office/drawing/2014/main" id="{E3432856-A60D-8F9C-C305-BB615CC9257A}"/>
              </a:ext>
            </a:extLst>
          </p:cNvPr>
          <p:cNvSpPr txBox="1">
            <a:spLocks/>
          </p:cNvSpPr>
          <p:nvPr/>
        </p:nvSpPr>
        <p:spPr>
          <a:xfrm>
            <a:off x="855300" y="3959817"/>
            <a:ext cx="7838097" cy="79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«TOKEN_SECRET» viene utilizzata anche per creare i token JWT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9F7FE1-D7AD-373B-2481-019B0A1E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62" y="1459828"/>
            <a:ext cx="6131275" cy="24343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624647A-3839-7D9F-7CDB-57C007FFDF1D}"/>
              </a:ext>
            </a:extLst>
          </p:cNvPr>
          <p:cNvCxnSpPr/>
          <p:nvPr/>
        </p:nvCxnSpPr>
        <p:spPr>
          <a:xfrm>
            <a:off x="6083085" y="3510366"/>
            <a:ext cx="1356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10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Database Assessment |</a:t>
            </a:r>
            <a:r>
              <a:rPr lang="en" dirty="0"/>
              <a:t> sqlmap 1/2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A4F72A-F4B0-D66B-D1AE-2F1469B2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667721"/>
            <a:ext cx="3646958" cy="1808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0B698C-10CC-CD4D-CA7A-9EDFAFDA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70" y="1668690"/>
            <a:ext cx="3732030" cy="1807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Google Shape;163;p16">
            <a:extLst>
              <a:ext uri="{FF2B5EF4-FFF2-40B4-BE49-F238E27FC236}">
                <a16:creationId xmlns:a16="http://schemas.microsoft.com/office/drawing/2014/main" id="{AF9EAC08-5DBE-CE1C-6F23-36878B21AEC4}"/>
              </a:ext>
            </a:extLst>
          </p:cNvPr>
          <p:cNvSpPr txBox="1">
            <a:spLocks/>
          </p:cNvSpPr>
          <p:nvPr/>
        </p:nvSpPr>
        <p:spPr>
          <a:xfrm>
            <a:off x="855300" y="3959817"/>
            <a:ext cx="7838097" cy="79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La homepage non sembra essere vulnerabile ad </a:t>
            </a:r>
            <a:r>
              <a:rPr lang="it-IT" dirty="0" err="1"/>
              <a:t>SQLi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514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Vulnerability Mapping | </a:t>
            </a:r>
            <a:br>
              <a:rPr lang="en" b="0" dirty="0"/>
            </a:br>
            <a:r>
              <a:rPr lang="en" b="0" dirty="0"/>
              <a:t>Database Assessment |</a:t>
            </a:r>
            <a:r>
              <a:rPr lang="en" dirty="0"/>
              <a:t> sqlmap 2/2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1" name="Google Shape;163;p16">
            <a:extLst>
              <a:ext uri="{FF2B5EF4-FFF2-40B4-BE49-F238E27FC236}">
                <a16:creationId xmlns:a16="http://schemas.microsoft.com/office/drawing/2014/main" id="{AF9EAC08-5DBE-CE1C-6F23-36878B21AEC4}"/>
              </a:ext>
            </a:extLst>
          </p:cNvPr>
          <p:cNvSpPr txBox="1">
            <a:spLocks/>
          </p:cNvSpPr>
          <p:nvPr/>
        </p:nvSpPr>
        <p:spPr>
          <a:xfrm>
            <a:off x="855300" y="3959817"/>
            <a:ext cx="7838097" cy="79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 non sembra essere vulnerabile ad </a:t>
            </a:r>
            <a:r>
              <a:rPr lang="it-IT" dirty="0" err="1"/>
              <a:t>SQLi</a:t>
            </a:r>
            <a:endParaRPr lang="it-IT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11A3F6-8DAB-A537-7CF2-EAAA4321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668690"/>
            <a:ext cx="3526645" cy="1808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D6F2F9-30B3-C8AD-2CF9-D089CBD23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23" y="1668690"/>
            <a:ext cx="3646177" cy="18153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Target Exploitation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Time to strike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00F705B-B695-0342-E8EB-F1BFF91D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45" y="2660995"/>
            <a:ext cx="946168" cy="709626"/>
          </a:xfrm>
          <a:prstGeom prst="rect">
            <a:avLst/>
          </a:prstGeom>
        </p:spPr>
      </p:pic>
      <p:grpSp>
        <p:nvGrpSpPr>
          <p:cNvPr id="58" name="Grupo 60">
            <a:extLst>
              <a:ext uri="{FF2B5EF4-FFF2-40B4-BE49-F238E27FC236}">
                <a16:creationId xmlns:a16="http://schemas.microsoft.com/office/drawing/2014/main" id="{24CB5EE5-5C56-C972-4791-36284610F5D2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59" name="Google Shape;986;p46">
              <a:extLst>
                <a:ext uri="{FF2B5EF4-FFF2-40B4-BE49-F238E27FC236}">
                  <a16:creationId xmlns:a16="http://schemas.microsoft.com/office/drawing/2014/main" id="{D684C12B-4FE5-E5B3-6D2C-D0FCF2AB6690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87;p46">
              <a:extLst>
                <a:ext uri="{FF2B5EF4-FFF2-40B4-BE49-F238E27FC236}">
                  <a16:creationId xmlns:a16="http://schemas.microsoft.com/office/drawing/2014/main" id="{D4492FC8-7F47-8030-D4EA-A22B90FE7ADC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88;p46">
              <a:extLst>
                <a:ext uri="{FF2B5EF4-FFF2-40B4-BE49-F238E27FC236}">
                  <a16:creationId xmlns:a16="http://schemas.microsoft.com/office/drawing/2014/main" id="{2F2EA513-6415-8BF4-EE37-9252578F6465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89;p46">
              <a:extLst>
                <a:ext uri="{FF2B5EF4-FFF2-40B4-BE49-F238E27FC236}">
                  <a16:creationId xmlns:a16="http://schemas.microsoft.com/office/drawing/2014/main" id="{64CCCF63-B3A6-5591-3B29-546C723B3E14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90;p46">
              <a:extLst>
                <a:ext uri="{FF2B5EF4-FFF2-40B4-BE49-F238E27FC236}">
                  <a16:creationId xmlns:a16="http://schemas.microsoft.com/office/drawing/2014/main" id="{9E994BA3-04CC-D5A2-0CB0-0057FC84EF59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91;p46">
              <a:extLst>
                <a:ext uri="{FF2B5EF4-FFF2-40B4-BE49-F238E27FC236}">
                  <a16:creationId xmlns:a16="http://schemas.microsoft.com/office/drawing/2014/main" id="{A1DF35A8-A9F7-6AF8-270E-BF8555CB8166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92;p46">
              <a:extLst>
                <a:ext uri="{FF2B5EF4-FFF2-40B4-BE49-F238E27FC236}">
                  <a16:creationId xmlns:a16="http://schemas.microsoft.com/office/drawing/2014/main" id="{E11EE620-79B1-B2DC-077B-CFA529310199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3;p46">
              <a:extLst>
                <a:ext uri="{FF2B5EF4-FFF2-40B4-BE49-F238E27FC236}">
                  <a16:creationId xmlns:a16="http://schemas.microsoft.com/office/drawing/2014/main" id="{FE12A952-8647-F778-C5AE-619A5ECD1C00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4;p46">
              <a:extLst>
                <a:ext uri="{FF2B5EF4-FFF2-40B4-BE49-F238E27FC236}">
                  <a16:creationId xmlns:a16="http://schemas.microsoft.com/office/drawing/2014/main" id="{CA7BB05C-B12F-D412-9E08-691AAEE6B42F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5;p46">
              <a:extLst>
                <a:ext uri="{FF2B5EF4-FFF2-40B4-BE49-F238E27FC236}">
                  <a16:creationId xmlns:a16="http://schemas.microsoft.com/office/drawing/2014/main" id="{19E75FCE-692C-2FBB-52A8-5267B043CE77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96;p46">
              <a:extLst>
                <a:ext uri="{FF2B5EF4-FFF2-40B4-BE49-F238E27FC236}">
                  <a16:creationId xmlns:a16="http://schemas.microsoft.com/office/drawing/2014/main" id="{46787361-7D01-2D57-DC3D-D471DFAD4F9B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97;p46">
              <a:extLst>
                <a:ext uri="{FF2B5EF4-FFF2-40B4-BE49-F238E27FC236}">
                  <a16:creationId xmlns:a16="http://schemas.microsoft.com/office/drawing/2014/main" id="{B42350EB-B129-BFA9-8B40-464F2F2211AD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98;p46">
              <a:extLst>
                <a:ext uri="{FF2B5EF4-FFF2-40B4-BE49-F238E27FC236}">
                  <a16:creationId xmlns:a16="http://schemas.microsoft.com/office/drawing/2014/main" id="{A4886710-3D86-876F-528F-8CBD667C47F5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99;p46">
              <a:extLst>
                <a:ext uri="{FF2B5EF4-FFF2-40B4-BE49-F238E27FC236}">
                  <a16:creationId xmlns:a16="http://schemas.microsoft.com/office/drawing/2014/main" id="{C0D38BA9-4C5D-7C17-A6A7-C05742EC964E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000;p46">
              <a:extLst>
                <a:ext uri="{FF2B5EF4-FFF2-40B4-BE49-F238E27FC236}">
                  <a16:creationId xmlns:a16="http://schemas.microsoft.com/office/drawing/2014/main" id="{4CF2B994-4FD6-A61A-0461-44D7D8489D0E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001;p46">
              <a:extLst>
                <a:ext uri="{FF2B5EF4-FFF2-40B4-BE49-F238E27FC236}">
                  <a16:creationId xmlns:a16="http://schemas.microsoft.com/office/drawing/2014/main" id="{5F9EA120-FAB5-311B-11B7-2DE13256A71F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002;p46">
              <a:extLst>
                <a:ext uri="{FF2B5EF4-FFF2-40B4-BE49-F238E27FC236}">
                  <a16:creationId xmlns:a16="http://schemas.microsoft.com/office/drawing/2014/main" id="{2749635D-8071-DFDC-55F1-DA6C18475E7F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03;p46">
              <a:extLst>
                <a:ext uri="{FF2B5EF4-FFF2-40B4-BE49-F238E27FC236}">
                  <a16:creationId xmlns:a16="http://schemas.microsoft.com/office/drawing/2014/main" id="{1BABFEBA-9D76-50F1-31AE-4DE613FCB0EE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04;p46">
              <a:extLst>
                <a:ext uri="{FF2B5EF4-FFF2-40B4-BE49-F238E27FC236}">
                  <a16:creationId xmlns:a16="http://schemas.microsoft.com/office/drawing/2014/main" id="{8100E3DE-3432-BE49-84C4-8B8BEDB8B445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05;p46">
              <a:extLst>
                <a:ext uri="{FF2B5EF4-FFF2-40B4-BE49-F238E27FC236}">
                  <a16:creationId xmlns:a16="http://schemas.microsoft.com/office/drawing/2014/main" id="{AF27D9BF-72ED-F5DE-AD56-61E2DCE076B8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06;p46">
              <a:extLst>
                <a:ext uri="{FF2B5EF4-FFF2-40B4-BE49-F238E27FC236}">
                  <a16:creationId xmlns:a16="http://schemas.microsoft.com/office/drawing/2014/main" id="{8FA65AA9-F453-12F9-FC88-B69749E9E7A6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07;p46">
              <a:extLst>
                <a:ext uri="{FF2B5EF4-FFF2-40B4-BE49-F238E27FC236}">
                  <a16:creationId xmlns:a16="http://schemas.microsoft.com/office/drawing/2014/main" id="{B9BE1723-4033-02CD-DA96-29B70D32C439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08;p46">
              <a:extLst>
                <a:ext uri="{FF2B5EF4-FFF2-40B4-BE49-F238E27FC236}">
                  <a16:creationId xmlns:a16="http://schemas.microsoft.com/office/drawing/2014/main" id="{CA388593-54AB-170E-132C-FB218EFD477F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009;p46">
              <a:extLst>
                <a:ext uri="{FF2B5EF4-FFF2-40B4-BE49-F238E27FC236}">
                  <a16:creationId xmlns:a16="http://schemas.microsoft.com/office/drawing/2014/main" id="{51AEC7DC-CD5C-F3A8-38DC-E986B8F62F73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010;p46">
              <a:extLst>
                <a:ext uri="{FF2B5EF4-FFF2-40B4-BE49-F238E27FC236}">
                  <a16:creationId xmlns:a16="http://schemas.microsoft.com/office/drawing/2014/main" id="{5F66C594-6FF9-8412-D800-E5658DF0E490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11;p46">
              <a:extLst>
                <a:ext uri="{FF2B5EF4-FFF2-40B4-BE49-F238E27FC236}">
                  <a16:creationId xmlns:a16="http://schemas.microsoft.com/office/drawing/2014/main" id="{16495ACB-B31B-8BAB-A7DE-6A90B417FF92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12;p46">
              <a:extLst>
                <a:ext uri="{FF2B5EF4-FFF2-40B4-BE49-F238E27FC236}">
                  <a16:creationId xmlns:a16="http://schemas.microsoft.com/office/drawing/2014/main" id="{BF4E90F7-C27F-D5DA-4680-0E41484F287A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06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HackTheBox: Secret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329649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Box Easy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OS Linux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Web App </a:t>
            </a:r>
            <a:r>
              <a:rPr lang="it-IT" dirty="0" err="1"/>
              <a:t>Pentesting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Connessione</a:t>
            </a:r>
            <a:r>
              <a:rPr lang="en-GB" dirty="0"/>
              <a:t> con OpenVPN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C99CFE09-6F12-7715-D73C-EC1E64F8D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86" y="575014"/>
            <a:ext cx="918272" cy="918272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9DA83D-29A5-5093-0953-FE82FA334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523" y="4307500"/>
            <a:ext cx="3428841" cy="426677"/>
          </a:xfrm>
          <a:prstGeom prst="rect">
            <a:avLst/>
          </a:prstGeom>
          <a:ln>
            <a:noFill/>
          </a:ln>
          <a:effectLst>
            <a:outerShdw dist="12700" dir="5400000" sx="101000" sy="101000" algn="ctr" rotWithShape="0">
              <a:schemeClr val="accent1"/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8B7D8BF-824B-F7A0-A135-C1BE0D329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521" y="3859929"/>
            <a:ext cx="3428843" cy="456916"/>
          </a:xfrm>
          <a:prstGeom prst="rect">
            <a:avLst/>
          </a:prstGeom>
          <a:ln>
            <a:noFill/>
          </a:ln>
          <a:effectLst>
            <a:outerShdw dir="5400000" sx="101000" sy="101000" algn="ctr" rotWithShape="0">
              <a:schemeClr val="accent1"/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2F2F4AA-33FC-0AA3-50FB-32ABADE5E2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523" y="758510"/>
            <a:ext cx="3428841" cy="2596122"/>
          </a:xfrm>
          <a:prstGeom prst="rect">
            <a:avLst/>
          </a:prstGeom>
          <a:ln>
            <a:noFill/>
          </a:ln>
          <a:effectLst>
            <a:outerShdw dir="5400000" sx="101000" sy="101000" algn="ctr" rotWithShape="0">
              <a:schemeClr val="accent1"/>
            </a:out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DB0701-15FF-72FA-21EF-89F390FE9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522" y="3323636"/>
            <a:ext cx="3428842" cy="569102"/>
          </a:xfrm>
          <a:prstGeom prst="rect">
            <a:avLst/>
          </a:prstGeom>
          <a:ln>
            <a:noFill/>
          </a:ln>
          <a:effectLst>
            <a:outerShdw dir="5400000" sx="101000" sy="101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3779570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Clickjacking 1/3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29013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scrive una documento HTML per verificare se la homepage viene caricata all’interno di un frame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FB19-E66B-3279-0BEC-F77666FA5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87" y="1353948"/>
            <a:ext cx="3370013" cy="3194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C051203-9054-36BC-E401-A8AE873CE89F}"/>
              </a:ext>
            </a:extLst>
          </p:cNvPr>
          <p:cNvCxnSpPr/>
          <p:nvPr/>
        </p:nvCxnSpPr>
        <p:spPr>
          <a:xfrm>
            <a:off x="7245458" y="3789336"/>
            <a:ext cx="1294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3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Clickjacking 2/3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29013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La homepage viene effettivamente caricata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La web app è vulnerabile a </a:t>
            </a:r>
            <a:r>
              <a:rPr lang="it-IT" dirty="0" err="1"/>
              <a:t>clickjacking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Cliccando sul testo «click me» viene in realtà cliccato il bottone «Introduction»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17BE67-2668-81FE-A243-50C549CE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067" y="1353948"/>
            <a:ext cx="3131333" cy="3268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091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Clickjacking 3/3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29013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Riducendo l’opacità del frame, una vittima non se ne accorgerebbe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31F571-8C29-7F21-83CF-6A7126D8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60" y="1353948"/>
            <a:ext cx="2976140" cy="31054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0316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1/11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2735450"/>
            <a:ext cx="7838100" cy="20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Richiesta </a:t>
            </a:r>
            <a:r>
              <a:rPr lang="it-IT" dirty="0" err="1"/>
              <a:t>all’api</a:t>
            </a:r>
            <a:r>
              <a:rPr lang="it-IT" dirty="0"/>
              <a:t> «/logs»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 err="1"/>
              <a:t>auth</a:t>
            </a:r>
            <a:r>
              <a:rPr lang="it-IT" dirty="0"/>
              <a:t>-token ricevuto in precedenza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Non siamo autorizzati ad usare </a:t>
            </a:r>
            <a:r>
              <a:rPr lang="it-IT" dirty="0" err="1"/>
              <a:t>l’api</a:t>
            </a: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427D33-4F0A-564F-03AE-AD11DFDF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353946"/>
            <a:ext cx="4401519" cy="12040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9F2612-60D6-E386-A235-1E34AD3C7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17" y="1353947"/>
            <a:ext cx="2585783" cy="12040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548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2/11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2819108"/>
            <a:ext cx="7838100" cy="19307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scrive uno script per creare token JWT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utilizza il valore di «TOKEN_SECRET» trovato in precedenza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lo script per ottenere il token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CF71E7-B3B7-1EB9-B5EC-6192F65D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1561211"/>
            <a:ext cx="4448175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4DE9A9-2324-11CB-B760-59576E1D6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2328999"/>
            <a:ext cx="4448175" cy="3414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408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3/11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2819108"/>
            <a:ext cx="7838100" cy="19307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invia nuovamente una richiesta </a:t>
            </a:r>
            <a:r>
              <a:rPr lang="it-IT" dirty="0" err="1"/>
              <a:t>all’api</a:t>
            </a:r>
            <a:r>
              <a:rPr lang="it-IT" dirty="0"/>
              <a:t> «/logs»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Viene utilizzato il nuovo token JWT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token sembra non essere valido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4451A9-AA13-C299-AE80-711615E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432348"/>
            <a:ext cx="3273552" cy="876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4B7B711-2616-6D53-C0E9-22A4C9776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84" y="1426505"/>
            <a:ext cx="3465316" cy="8816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5623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4/11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606379"/>
            <a:ext cx="3770944" cy="3143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Tra i sorgente è presente un file «.</a:t>
            </a:r>
            <a:r>
              <a:rPr lang="it-IT" dirty="0" err="1"/>
              <a:t>git</a:t>
            </a:r>
            <a:r>
              <a:rPr lang="it-IT" dirty="0"/>
              <a:t>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utilizza «</a:t>
            </a:r>
            <a:r>
              <a:rPr lang="it-IT" dirty="0" err="1"/>
              <a:t>git</a:t>
            </a:r>
            <a:r>
              <a:rPr lang="it-IT" dirty="0"/>
              <a:t> log»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osserva un commit relativo all’eliminazione del file «.</a:t>
            </a:r>
            <a:r>
              <a:rPr lang="it-IT" dirty="0" err="1"/>
              <a:t>env</a:t>
            </a:r>
            <a:r>
              <a:rPr lang="it-IT" dirty="0"/>
              <a:t>»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82DBCF-41DB-92C8-0C27-4B57D682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32" y="1909601"/>
            <a:ext cx="3929968" cy="22701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3354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5/11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606379"/>
            <a:ext cx="3770944" cy="3143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«</a:t>
            </a:r>
            <a:r>
              <a:rPr lang="it-IT" dirty="0" err="1"/>
              <a:t>git</a:t>
            </a:r>
            <a:r>
              <a:rPr lang="it-IT" dirty="0"/>
              <a:t> checkout» al commit precedente all’eliminazione del file «.</a:t>
            </a:r>
            <a:r>
              <a:rPr lang="it-IT" dirty="0" err="1"/>
              <a:t>env</a:t>
            </a:r>
            <a:r>
              <a:rPr lang="it-IT" dirty="0"/>
              <a:t>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«TOKEN_SECRET» ha un valore differente!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DE46A2-5F46-6E69-F284-F75AC078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084" y="1606379"/>
            <a:ext cx="3713316" cy="1964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E7DD6C0-E1A7-9028-44FA-5381E3A0F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084" y="4165459"/>
            <a:ext cx="3713316" cy="2820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0030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6/11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3017693"/>
            <a:ext cx="7838101" cy="17321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aggiorna lo script «token-</a:t>
            </a:r>
            <a:r>
              <a:rPr lang="it-IT" dirty="0" err="1"/>
              <a:t>forger</a:t>
            </a:r>
            <a:r>
              <a:rPr lang="it-IT" dirty="0"/>
              <a:t>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ottiene un nuovo token JWT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D87FFD-F56A-F2F5-72B0-70BF277A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12" y="1499044"/>
            <a:ext cx="5989464" cy="473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7BCAF45-D9EB-5C04-02AF-DFEBF81D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13" y="2241933"/>
            <a:ext cx="5989464" cy="4670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1870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7/11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75291"/>
            <a:ext cx="7838100" cy="16745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invia una richiesta </a:t>
            </a:r>
            <a:r>
              <a:rPr lang="it-IT" dirty="0" err="1"/>
              <a:t>all’api</a:t>
            </a:r>
            <a:r>
              <a:rPr lang="it-IT" dirty="0"/>
              <a:t> «/priv»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Viene utilizzato il nuovo token JWT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token sembra essere valido!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7742B4-2F7F-93D1-8005-515EE7CF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88484"/>
            <a:ext cx="4528631" cy="1330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7A8782-692C-8F12-3B37-2C8E7A75F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173" y="1488484"/>
            <a:ext cx="2704227" cy="13217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763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Strumenti utilizzati 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3CC4E3-C60E-2A71-C97E-A0B70ECE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2" y="1626613"/>
            <a:ext cx="813749" cy="81374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3A668B-9A19-F49F-8B6D-20081844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17" y="2519601"/>
            <a:ext cx="1314648" cy="7042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438B065-9DFB-5A8D-6342-1A0AFDBF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32" y="3550575"/>
            <a:ext cx="878932" cy="878932"/>
          </a:xfrm>
          <a:prstGeom prst="rect">
            <a:avLst/>
          </a:prstGeom>
          <a:noFill/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083898-0434-C7AD-1DD7-4FBA9B4CB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990" y="2606626"/>
            <a:ext cx="1759888" cy="66513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A426C1C-675E-2AEF-7554-8ED57827B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609" y="1692782"/>
            <a:ext cx="1759889" cy="49570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F6A7CEE-F725-3B4B-128D-0535A56D0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874" y="2571163"/>
            <a:ext cx="738404" cy="73840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AD9BD7B-2989-5C62-37BD-44798594CE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728" y="3475785"/>
            <a:ext cx="779590" cy="77959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C50F846-6C95-AE2F-DD4E-634637899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9403" y="3642366"/>
            <a:ext cx="665134" cy="665134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FD8D0258-B266-B88E-2286-EB85E42CBB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688" y="3866496"/>
            <a:ext cx="779590" cy="779590"/>
          </a:xfrm>
          <a:prstGeom prst="rect">
            <a:avLst/>
          </a:prstGeom>
        </p:spPr>
      </p:pic>
      <p:pic>
        <p:nvPicPr>
          <p:cNvPr id="39" name="Immagine 3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5CF34E-4E19-8252-0D0A-6059E51459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2416" y="1557891"/>
            <a:ext cx="1382098" cy="665134"/>
          </a:xfrm>
          <a:prstGeom prst="rect">
            <a:avLst/>
          </a:prstGeom>
        </p:spPr>
      </p:pic>
      <p:pic>
        <p:nvPicPr>
          <p:cNvPr id="41" name="Immagine 4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F2BF1EC-B4DE-0347-3B94-0A6AD64BB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5304" y="2572422"/>
            <a:ext cx="1618648" cy="598632"/>
          </a:xfrm>
          <a:prstGeom prst="rect">
            <a:avLst/>
          </a:prstGeom>
        </p:spPr>
      </p:pic>
      <p:pic>
        <p:nvPicPr>
          <p:cNvPr id="43" name="Immagine 42" descr="Immagine che contiene testo, orologio, tabellonesegnapunti&#10;&#10;Descrizione generata automaticamente">
            <a:extLst>
              <a:ext uri="{FF2B5EF4-FFF2-40B4-BE49-F238E27FC236}">
                <a16:creationId xmlns:a16="http://schemas.microsoft.com/office/drawing/2014/main" id="{4E4B350B-A6A9-41E4-35B9-2D35C43C5E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3465" y="3720348"/>
            <a:ext cx="1299411" cy="671443"/>
          </a:xfrm>
          <a:prstGeom prst="rect">
            <a:avLst/>
          </a:prstGeom>
        </p:spPr>
      </p:pic>
      <p:pic>
        <p:nvPicPr>
          <p:cNvPr id="45" name="Immagine 4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E933DD1A-5578-4DAC-4F5B-6899CB2585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4286" y="3626459"/>
            <a:ext cx="701882" cy="665134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72FF3FA0-3CEA-177E-132C-A94638356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7070" y="1232300"/>
            <a:ext cx="1513764" cy="13163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FD373FC8-7CD8-5DFC-BCB3-06B4E59A81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7964" y="602982"/>
            <a:ext cx="893328" cy="893328"/>
          </a:xfrm>
          <a:prstGeom prst="rect">
            <a:avLst/>
          </a:prstGeom>
        </p:spPr>
      </p:pic>
      <p:grpSp>
        <p:nvGrpSpPr>
          <p:cNvPr id="83" name="Google Shape;1476;p47">
            <a:extLst>
              <a:ext uri="{FF2B5EF4-FFF2-40B4-BE49-F238E27FC236}">
                <a16:creationId xmlns:a16="http://schemas.microsoft.com/office/drawing/2014/main" id="{B84AF9B5-8004-2CD1-61B9-615B3DEE558D}"/>
              </a:ext>
            </a:extLst>
          </p:cNvPr>
          <p:cNvGrpSpPr/>
          <p:nvPr/>
        </p:nvGrpSpPr>
        <p:grpSpPr>
          <a:xfrm>
            <a:off x="3618349" y="926577"/>
            <a:ext cx="413486" cy="261355"/>
            <a:chOff x="3241525" y="3039450"/>
            <a:chExt cx="494600" cy="312625"/>
          </a:xfrm>
        </p:grpSpPr>
        <p:sp>
          <p:nvSpPr>
            <p:cNvPr id="84" name="Google Shape;1477;p47">
              <a:extLst>
                <a:ext uri="{FF2B5EF4-FFF2-40B4-BE49-F238E27FC236}">
                  <a16:creationId xmlns:a16="http://schemas.microsoft.com/office/drawing/2014/main" id="{29E29868-A5D6-E1F2-D90C-DF60DE6484B0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" name="Google Shape;1478;p47">
              <a:extLst>
                <a:ext uri="{FF2B5EF4-FFF2-40B4-BE49-F238E27FC236}">
                  <a16:creationId xmlns:a16="http://schemas.microsoft.com/office/drawing/2014/main" id="{91279CB9-8ABE-2565-B63B-5AE5CFB9E717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oogle Shape;1527;p47">
            <a:extLst>
              <a:ext uri="{FF2B5EF4-FFF2-40B4-BE49-F238E27FC236}">
                <a16:creationId xmlns:a16="http://schemas.microsoft.com/office/drawing/2014/main" id="{A000F154-0C98-40B7-3C06-01EACE876ACB}"/>
              </a:ext>
            </a:extLst>
          </p:cNvPr>
          <p:cNvGrpSpPr/>
          <p:nvPr/>
        </p:nvGrpSpPr>
        <p:grpSpPr>
          <a:xfrm>
            <a:off x="4682889" y="851493"/>
            <a:ext cx="370599" cy="370620"/>
            <a:chOff x="570875" y="4322250"/>
            <a:chExt cx="443300" cy="443325"/>
          </a:xfrm>
        </p:grpSpPr>
        <p:sp>
          <p:nvSpPr>
            <p:cNvPr id="87" name="Google Shape;1528;p47">
              <a:extLst>
                <a:ext uri="{FF2B5EF4-FFF2-40B4-BE49-F238E27FC236}">
                  <a16:creationId xmlns:a16="http://schemas.microsoft.com/office/drawing/2014/main" id="{13B604A1-9D98-948C-BAD3-B43EA9779DDC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" name="Google Shape;1529;p47">
              <a:extLst>
                <a:ext uri="{FF2B5EF4-FFF2-40B4-BE49-F238E27FC236}">
                  <a16:creationId xmlns:a16="http://schemas.microsoft.com/office/drawing/2014/main" id="{6A73D0ED-A53D-C2EA-FFDE-1CB30B8953E1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" name="Google Shape;1530;p47">
              <a:extLst>
                <a:ext uri="{FF2B5EF4-FFF2-40B4-BE49-F238E27FC236}">
                  <a16:creationId xmlns:a16="http://schemas.microsoft.com/office/drawing/2014/main" id="{678AAEE4-2C63-03DA-ED12-0BA038CD3C8A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" name="Google Shape;1531;p47">
              <a:extLst>
                <a:ext uri="{FF2B5EF4-FFF2-40B4-BE49-F238E27FC236}">
                  <a16:creationId xmlns:a16="http://schemas.microsoft.com/office/drawing/2014/main" id="{66C10EDC-8A31-0074-F173-64AE00574F5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" name="Google Shape;1483;p47">
            <a:extLst>
              <a:ext uri="{FF2B5EF4-FFF2-40B4-BE49-F238E27FC236}">
                <a16:creationId xmlns:a16="http://schemas.microsoft.com/office/drawing/2014/main" id="{C1D85959-220E-6858-F9F1-75379988C22D}"/>
              </a:ext>
            </a:extLst>
          </p:cNvPr>
          <p:cNvGrpSpPr/>
          <p:nvPr/>
        </p:nvGrpSpPr>
        <p:grpSpPr>
          <a:xfrm>
            <a:off x="4175154" y="870832"/>
            <a:ext cx="346104" cy="353231"/>
            <a:chOff x="3955900" y="2984500"/>
            <a:chExt cx="414000" cy="422525"/>
          </a:xfrm>
        </p:grpSpPr>
        <p:sp>
          <p:nvSpPr>
            <p:cNvPr id="92" name="Google Shape;1484;p47">
              <a:extLst>
                <a:ext uri="{FF2B5EF4-FFF2-40B4-BE49-F238E27FC236}">
                  <a16:creationId xmlns:a16="http://schemas.microsoft.com/office/drawing/2014/main" id="{F3DA78AB-CCE7-030E-5479-760DCB7628B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1485;p47">
              <a:extLst>
                <a:ext uri="{FF2B5EF4-FFF2-40B4-BE49-F238E27FC236}">
                  <a16:creationId xmlns:a16="http://schemas.microsoft.com/office/drawing/2014/main" id="{93367196-E96D-B9B3-21E6-6AF2EE8B7C92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1486;p47">
              <a:extLst>
                <a:ext uri="{FF2B5EF4-FFF2-40B4-BE49-F238E27FC236}">
                  <a16:creationId xmlns:a16="http://schemas.microsoft.com/office/drawing/2014/main" id="{33210FC9-3B7D-4FE0-3A59-8EF43DD75E74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807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8/11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75291"/>
            <a:ext cx="7838100" cy="16745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invia una richiesta </a:t>
            </a:r>
            <a:r>
              <a:rPr lang="it-IT" dirty="0" err="1"/>
              <a:t>all’api</a:t>
            </a:r>
            <a:r>
              <a:rPr lang="it-IT" dirty="0"/>
              <a:t> «/logs»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Viene utilizzato il nuovo token JWT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La richiesta è andata a buon fine!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5A37B1-4437-6458-8514-A554AD13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488485"/>
            <a:ext cx="3456295" cy="945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301258C-368F-062D-6487-0FAC3A6E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362" y="1488485"/>
            <a:ext cx="3429038" cy="9451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1328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9/11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75291"/>
            <a:ext cx="7838100" cy="16745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osserva l’IP dell’interfaccia tun0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mette netcat in </a:t>
            </a:r>
            <a:r>
              <a:rPr lang="it-IT" dirty="0" err="1"/>
              <a:t>listening</a:t>
            </a:r>
            <a:r>
              <a:rPr lang="it-IT" dirty="0"/>
              <a:t> sulla «4444»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41E75D-4CC6-7514-6CE6-B0A54628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499913"/>
            <a:ext cx="4748566" cy="1071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190F3E-DCD8-20DE-509B-8634D724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906" y="1499913"/>
            <a:ext cx="2775494" cy="10718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7701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10/11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14421"/>
            <a:ext cx="7838100" cy="17354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invia una richiesta </a:t>
            </a:r>
            <a:r>
              <a:rPr lang="it-IT" dirty="0" err="1"/>
              <a:t>all’api</a:t>
            </a:r>
            <a:r>
              <a:rPr lang="it-IT" dirty="0"/>
              <a:t> «/logs»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utilizza il token JWT valido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Come parametro file viene inviato un payload di tipo «reverse shell» URL </a:t>
            </a:r>
            <a:r>
              <a:rPr lang="it-IT" dirty="0" err="1"/>
              <a:t>encoded</a:t>
            </a: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06AAA4-3198-DAFB-C4C0-A0730D0C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1" y="1454965"/>
            <a:ext cx="6815798" cy="1559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1535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6738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r>
              <a:rPr lang="en" dirty="0"/>
              <a:t>OS Command Injection 11/11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14421"/>
            <a:ext cx="7838100" cy="17354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Viene stabilita una connessione con la macchina target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9A6CE4-F97D-E759-9230-FEA00ABD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28991"/>
            <a:ext cx="4724400" cy="1400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5089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br>
              <a:rPr lang="en" b="0" dirty="0"/>
            </a:br>
            <a:r>
              <a:rPr lang="en" b="0" dirty="0"/>
              <a:t>OS Command Injection |</a:t>
            </a:r>
            <a:r>
              <a:rPr lang="en" dirty="0"/>
              <a:t> Shell Upgrade 1/5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14421"/>
            <a:ext cx="7838100" cy="17354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Viene creato un payload </a:t>
            </a:r>
            <a:r>
              <a:rPr lang="it-IT" dirty="0" err="1"/>
              <a:t>meterpreter</a:t>
            </a:r>
            <a:r>
              <a:rPr lang="it-IT" dirty="0"/>
              <a:t> di tipo «reverse»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4E6DA1-1D21-8945-C4EC-9310349E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11" y="1525949"/>
            <a:ext cx="7686675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4903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br>
              <a:rPr lang="en" b="0" dirty="0"/>
            </a:br>
            <a:r>
              <a:rPr lang="en" b="0" dirty="0"/>
              <a:t>OS Command Injection |</a:t>
            </a:r>
            <a:r>
              <a:rPr lang="en" dirty="0"/>
              <a:t> Shell Upgrade 2/5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3014421"/>
            <a:ext cx="7838100" cy="17354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il payload sulla macchina target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070A99-3571-31F5-2056-463819A9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581150"/>
            <a:ext cx="4305300" cy="990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499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br>
              <a:rPr lang="en" b="0" dirty="0"/>
            </a:br>
            <a:r>
              <a:rPr lang="en" b="0" dirty="0"/>
              <a:t>OS Command Injection |</a:t>
            </a:r>
            <a:r>
              <a:rPr lang="en" dirty="0"/>
              <a:t> Shell Upgrade 3/5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449261"/>
            <a:ext cx="3515222" cy="31514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seleziona il modulo </a:t>
            </a:r>
            <a:r>
              <a:rPr lang="it-IT" dirty="0" err="1"/>
              <a:t>handler</a:t>
            </a:r>
            <a:r>
              <a:rPr lang="it-IT" dirty="0"/>
              <a:t> su </a:t>
            </a:r>
            <a:r>
              <a:rPr lang="it-IT" dirty="0" err="1"/>
              <a:t>metasploit</a:t>
            </a: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seleziona il payload opportuno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8C3A52-9704-058B-F359-BFF1AD1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24" y="1449261"/>
            <a:ext cx="4181475" cy="35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D34577-6FFC-289A-2F5A-FD2010DB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923" y="2129079"/>
            <a:ext cx="4181475" cy="24716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205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br>
              <a:rPr lang="en" b="0" dirty="0"/>
            </a:br>
            <a:r>
              <a:rPr lang="en" b="0" dirty="0"/>
              <a:t>OS Command Injection |</a:t>
            </a:r>
            <a:r>
              <a:rPr lang="en" dirty="0"/>
              <a:t> Shell Upgrade 4/5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449261"/>
            <a:ext cx="3515222" cy="31514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impostano le opzioni corrette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B20818-7553-3D75-522B-1277DBD9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9261"/>
            <a:ext cx="4162425" cy="1476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9289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Exploitation | </a:t>
            </a:r>
            <a:br>
              <a:rPr lang="en" b="0" dirty="0"/>
            </a:br>
            <a:r>
              <a:rPr lang="en" b="0" dirty="0"/>
              <a:t>OS Command Injection |</a:t>
            </a:r>
            <a:r>
              <a:rPr lang="en" dirty="0"/>
              <a:t> Shell Upgrade 5/5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3200399"/>
            <a:ext cx="7838099" cy="1400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il payload sulla macchina target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stabilisce una connessione su </a:t>
            </a:r>
            <a:r>
              <a:rPr lang="it-IT" dirty="0" err="1"/>
              <a:t>meterpreter</a:t>
            </a: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5F9A94F-2E20-872D-A90D-1CD891D3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872" y="1611186"/>
            <a:ext cx="1257300" cy="323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27DFD20-04E2-FE57-62D7-A65607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594" y="2221103"/>
            <a:ext cx="6636503" cy="4349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7438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Privilege Escalation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Power up</a:t>
            </a:r>
          </a:p>
        </p:txBody>
      </p:sp>
      <p:grpSp>
        <p:nvGrpSpPr>
          <p:cNvPr id="58" name="Grupo 60">
            <a:extLst>
              <a:ext uri="{FF2B5EF4-FFF2-40B4-BE49-F238E27FC236}">
                <a16:creationId xmlns:a16="http://schemas.microsoft.com/office/drawing/2014/main" id="{374F5AF8-9FE4-EFED-5FDC-901D12C54BC0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59" name="Google Shape;986;p46">
              <a:extLst>
                <a:ext uri="{FF2B5EF4-FFF2-40B4-BE49-F238E27FC236}">
                  <a16:creationId xmlns:a16="http://schemas.microsoft.com/office/drawing/2014/main" id="{3738F2E0-CF65-5939-E8CF-FF9D97A5BE28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87;p46">
              <a:extLst>
                <a:ext uri="{FF2B5EF4-FFF2-40B4-BE49-F238E27FC236}">
                  <a16:creationId xmlns:a16="http://schemas.microsoft.com/office/drawing/2014/main" id="{08893AD4-391E-082B-C7D3-DE30E53D174F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88;p46">
              <a:extLst>
                <a:ext uri="{FF2B5EF4-FFF2-40B4-BE49-F238E27FC236}">
                  <a16:creationId xmlns:a16="http://schemas.microsoft.com/office/drawing/2014/main" id="{7983B724-A12E-C02F-06D6-65922E059B51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89;p46">
              <a:extLst>
                <a:ext uri="{FF2B5EF4-FFF2-40B4-BE49-F238E27FC236}">
                  <a16:creationId xmlns:a16="http://schemas.microsoft.com/office/drawing/2014/main" id="{A1856A90-43EE-28F1-8D90-46AE1043C03D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90;p46">
              <a:extLst>
                <a:ext uri="{FF2B5EF4-FFF2-40B4-BE49-F238E27FC236}">
                  <a16:creationId xmlns:a16="http://schemas.microsoft.com/office/drawing/2014/main" id="{BB7BD0B1-D7B1-96CB-FB8F-125911EC7A7D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91;p46">
              <a:extLst>
                <a:ext uri="{FF2B5EF4-FFF2-40B4-BE49-F238E27FC236}">
                  <a16:creationId xmlns:a16="http://schemas.microsoft.com/office/drawing/2014/main" id="{35EDE83E-6604-18DD-6D6E-20C57CB2C119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92;p46">
              <a:extLst>
                <a:ext uri="{FF2B5EF4-FFF2-40B4-BE49-F238E27FC236}">
                  <a16:creationId xmlns:a16="http://schemas.microsoft.com/office/drawing/2014/main" id="{1EC43017-C03D-801C-7E28-F2ED36FCAD05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3;p46">
              <a:extLst>
                <a:ext uri="{FF2B5EF4-FFF2-40B4-BE49-F238E27FC236}">
                  <a16:creationId xmlns:a16="http://schemas.microsoft.com/office/drawing/2014/main" id="{92C77B57-AD3E-BAAB-6DD5-2B7047B25B35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4;p46">
              <a:extLst>
                <a:ext uri="{FF2B5EF4-FFF2-40B4-BE49-F238E27FC236}">
                  <a16:creationId xmlns:a16="http://schemas.microsoft.com/office/drawing/2014/main" id="{45B2A692-A24D-3CBD-15F7-794D900CCAC0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5;p46">
              <a:extLst>
                <a:ext uri="{FF2B5EF4-FFF2-40B4-BE49-F238E27FC236}">
                  <a16:creationId xmlns:a16="http://schemas.microsoft.com/office/drawing/2014/main" id="{992AE798-2966-B46E-43D0-8DEE1FB88F5C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96;p46">
              <a:extLst>
                <a:ext uri="{FF2B5EF4-FFF2-40B4-BE49-F238E27FC236}">
                  <a16:creationId xmlns:a16="http://schemas.microsoft.com/office/drawing/2014/main" id="{B0189FAC-FA2E-C547-7A84-CE29583DE609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97;p46">
              <a:extLst>
                <a:ext uri="{FF2B5EF4-FFF2-40B4-BE49-F238E27FC236}">
                  <a16:creationId xmlns:a16="http://schemas.microsoft.com/office/drawing/2014/main" id="{382728AD-98CE-A6AC-47D7-07EDED8131E3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98;p46">
              <a:extLst>
                <a:ext uri="{FF2B5EF4-FFF2-40B4-BE49-F238E27FC236}">
                  <a16:creationId xmlns:a16="http://schemas.microsoft.com/office/drawing/2014/main" id="{65DAF6E8-A2D4-EA07-2966-21D0D8B97130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99;p46">
              <a:extLst>
                <a:ext uri="{FF2B5EF4-FFF2-40B4-BE49-F238E27FC236}">
                  <a16:creationId xmlns:a16="http://schemas.microsoft.com/office/drawing/2014/main" id="{8829BBD7-AD33-37B8-0F57-3F1B7A1C7CA3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000;p46">
              <a:extLst>
                <a:ext uri="{FF2B5EF4-FFF2-40B4-BE49-F238E27FC236}">
                  <a16:creationId xmlns:a16="http://schemas.microsoft.com/office/drawing/2014/main" id="{C9725966-F535-EC61-4F29-6EC3508BB8AF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001;p46">
              <a:extLst>
                <a:ext uri="{FF2B5EF4-FFF2-40B4-BE49-F238E27FC236}">
                  <a16:creationId xmlns:a16="http://schemas.microsoft.com/office/drawing/2014/main" id="{683F8745-3A38-2668-A228-AE5300596E7D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002;p46">
              <a:extLst>
                <a:ext uri="{FF2B5EF4-FFF2-40B4-BE49-F238E27FC236}">
                  <a16:creationId xmlns:a16="http://schemas.microsoft.com/office/drawing/2014/main" id="{DDA91D46-7F2D-123B-D9C1-B93B94492055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03;p46">
              <a:extLst>
                <a:ext uri="{FF2B5EF4-FFF2-40B4-BE49-F238E27FC236}">
                  <a16:creationId xmlns:a16="http://schemas.microsoft.com/office/drawing/2014/main" id="{1709BDD7-865E-397D-11A9-9A8AEE3DE83B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04;p46">
              <a:extLst>
                <a:ext uri="{FF2B5EF4-FFF2-40B4-BE49-F238E27FC236}">
                  <a16:creationId xmlns:a16="http://schemas.microsoft.com/office/drawing/2014/main" id="{67108D7C-A624-22AD-2BE6-4479EB31B2F0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05;p46">
              <a:extLst>
                <a:ext uri="{FF2B5EF4-FFF2-40B4-BE49-F238E27FC236}">
                  <a16:creationId xmlns:a16="http://schemas.microsoft.com/office/drawing/2014/main" id="{7357E656-4016-65F6-3E8C-43F3BBC57A1E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06;p46">
              <a:extLst>
                <a:ext uri="{FF2B5EF4-FFF2-40B4-BE49-F238E27FC236}">
                  <a16:creationId xmlns:a16="http://schemas.microsoft.com/office/drawing/2014/main" id="{ACD9463A-4C65-00A0-1FAD-E3501882D16D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07;p46">
              <a:extLst>
                <a:ext uri="{FF2B5EF4-FFF2-40B4-BE49-F238E27FC236}">
                  <a16:creationId xmlns:a16="http://schemas.microsoft.com/office/drawing/2014/main" id="{10365F54-4EEC-07BC-BC26-C87F955A1EE4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08;p46">
              <a:extLst>
                <a:ext uri="{FF2B5EF4-FFF2-40B4-BE49-F238E27FC236}">
                  <a16:creationId xmlns:a16="http://schemas.microsoft.com/office/drawing/2014/main" id="{FE277522-E2DA-DA44-1EFD-5D31E98BD02F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009;p46">
              <a:extLst>
                <a:ext uri="{FF2B5EF4-FFF2-40B4-BE49-F238E27FC236}">
                  <a16:creationId xmlns:a16="http://schemas.microsoft.com/office/drawing/2014/main" id="{4B06A532-8A96-1673-1A49-153E5CDE29DB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010;p46">
              <a:extLst>
                <a:ext uri="{FF2B5EF4-FFF2-40B4-BE49-F238E27FC236}">
                  <a16:creationId xmlns:a16="http://schemas.microsoft.com/office/drawing/2014/main" id="{3F39B9E6-A86D-FB43-D35B-42FF2C091818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11;p46">
              <a:extLst>
                <a:ext uri="{FF2B5EF4-FFF2-40B4-BE49-F238E27FC236}">
                  <a16:creationId xmlns:a16="http://schemas.microsoft.com/office/drawing/2014/main" id="{EF711C7A-4096-7B80-B0CE-EFAC5D01B404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12;p46">
              <a:extLst>
                <a:ext uri="{FF2B5EF4-FFF2-40B4-BE49-F238E27FC236}">
                  <a16:creationId xmlns:a16="http://schemas.microsoft.com/office/drawing/2014/main" id="{A28785D7-EB98-F6E8-7AD6-6BA7291AAAFB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FF14E8BE-56ED-0B8F-1099-CDEF7D05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86" y="2713907"/>
            <a:ext cx="421425" cy="4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1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</a:t>
            </a:r>
            <a:r>
              <a:rPr lang="en" dirty="0"/>
              <a:t> Target Discovery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L’host</a:t>
            </a:r>
            <a:r>
              <a:rPr lang="it-IT" dirty="0"/>
              <a:t> è attivo?</a:t>
            </a:r>
          </a:p>
        </p:txBody>
      </p:sp>
      <p:grpSp>
        <p:nvGrpSpPr>
          <p:cNvPr id="33" name="Grupo 60">
            <a:extLst>
              <a:ext uri="{FF2B5EF4-FFF2-40B4-BE49-F238E27FC236}">
                <a16:creationId xmlns:a16="http://schemas.microsoft.com/office/drawing/2014/main" id="{0178F362-6F93-52E2-017C-4F5EF1786889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34" name="Google Shape;986;p46">
              <a:extLst>
                <a:ext uri="{FF2B5EF4-FFF2-40B4-BE49-F238E27FC236}">
                  <a16:creationId xmlns:a16="http://schemas.microsoft.com/office/drawing/2014/main" id="{CB438493-E79F-6F35-95B3-F0787ABD4570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87;p46">
              <a:extLst>
                <a:ext uri="{FF2B5EF4-FFF2-40B4-BE49-F238E27FC236}">
                  <a16:creationId xmlns:a16="http://schemas.microsoft.com/office/drawing/2014/main" id="{26457B95-CEDC-51AD-0684-22CD6B89DF48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88;p46">
              <a:extLst>
                <a:ext uri="{FF2B5EF4-FFF2-40B4-BE49-F238E27FC236}">
                  <a16:creationId xmlns:a16="http://schemas.microsoft.com/office/drawing/2014/main" id="{1043F04D-7A2C-2E1C-124E-AC1AB83E2454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89;p46">
              <a:extLst>
                <a:ext uri="{FF2B5EF4-FFF2-40B4-BE49-F238E27FC236}">
                  <a16:creationId xmlns:a16="http://schemas.microsoft.com/office/drawing/2014/main" id="{D69AA56D-359A-CF4F-D3ED-0C3008BD1A1B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90;p46">
              <a:extLst>
                <a:ext uri="{FF2B5EF4-FFF2-40B4-BE49-F238E27FC236}">
                  <a16:creationId xmlns:a16="http://schemas.microsoft.com/office/drawing/2014/main" id="{5C637EE1-FD9D-22ED-8D40-8ECDA666E7D9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91;p46">
              <a:extLst>
                <a:ext uri="{FF2B5EF4-FFF2-40B4-BE49-F238E27FC236}">
                  <a16:creationId xmlns:a16="http://schemas.microsoft.com/office/drawing/2014/main" id="{C1345095-D77F-6F8E-42DA-F46040971463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92;p46">
              <a:extLst>
                <a:ext uri="{FF2B5EF4-FFF2-40B4-BE49-F238E27FC236}">
                  <a16:creationId xmlns:a16="http://schemas.microsoft.com/office/drawing/2014/main" id="{E879576A-252A-9BA7-2719-4DF10D0B9B71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93;p46">
              <a:extLst>
                <a:ext uri="{FF2B5EF4-FFF2-40B4-BE49-F238E27FC236}">
                  <a16:creationId xmlns:a16="http://schemas.microsoft.com/office/drawing/2014/main" id="{16F8B689-BCC9-7502-BE30-86654232B99D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94;p46">
              <a:extLst>
                <a:ext uri="{FF2B5EF4-FFF2-40B4-BE49-F238E27FC236}">
                  <a16:creationId xmlns:a16="http://schemas.microsoft.com/office/drawing/2014/main" id="{D414AFD8-3378-138E-9225-519A9A24E59E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95;p46">
              <a:extLst>
                <a:ext uri="{FF2B5EF4-FFF2-40B4-BE49-F238E27FC236}">
                  <a16:creationId xmlns:a16="http://schemas.microsoft.com/office/drawing/2014/main" id="{AF667F85-2FF4-5845-55BF-6602C5BE5284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96;p46">
              <a:extLst>
                <a:ext uri="{FF2B5EF4-FFF2-40B4-BE49-F238E27FC236}">
                  <a16:creationId xmlns:a16="http://schemas.microsoft.com/office/drawing/2014/main" id="{61D16E86-4F8A-29F6-C228-432BB33BF5E9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97;p46">
              <a:extLst>
                <a:ext uri="{FF2B5EF4-FFF2-40B4-BE49-F238E27FC236}">
                  <a16:creationId xmlns:a16="http://schemas.microsoft.com/office/drawing/2014/main" id="{3141FF7D-2C62-CD6A-3505-AF397A3F0DFE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98;p46">
              <a:extLst>
                <a:ext uri="{FF2B5EF4-FFF2-40B4-BE49-F238E27FC236}">
                  <a16:creationId xmlns:a16="http://schemas.microsoft.com/office/drawing/2014/main" id="{AB0F9F0A-C186-E85F-0892-C5C7B9E6748C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99;p46">
              <a:extLst>
                <a:ext uri="{FF2B5EF4-FFF2-40B4-BE49-F238E27FC236}">
                  <a16:creationId xmlns:a16="http://schemas.microsoft.com/office/drawing/2014/main" id="{E41B9F90-96BB-9C30-89DE-D54ECD994C47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00;p46">
              <a:extLst>
                <a:ext uri="{FF2B5EF4-FFF2-40B4-BE49-F238E27FC236}">
                  <a16:creationId xmlns:a16="http://schemas.microsoft.com/office/drawing/2014/main" id="{9058E469-00B1-3720-B55E-B2FAAC944E8A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01;p46">
              <a:extLst>
                <a:ext uri="{FF2B5EF4-FFF2-40B4-BE49-F238E27FC236}">
                  <a16:creationId xmlns:a16="http://schemas.microsoft.com/office/drawing/2014/main" id="{5DA71A1E-F63A-98C6-24FA-3239E781A51A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02;p46">
              <a:extLst>
                <a:ext uri="{FF2B5EF4-FFF2-40B4-BE49-F238E27FC236}">
                  <a16:creationId xmlns:a16="http://schemas.microsoft.com/office/drawing/2014/main" id="{4B597673-8A9C-FFDA-8FE4-02B7916E4534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03;p46">
              <a:extLst>
                <a:ext uri="{FF2B5EF4-FFF2-40B4-BE49-F238E27FC236}">
                  <a16:creationId xmlns:a16="http://schemas.microsoft.com/office/drawing/2014/main" id="{E1A9B458-0970-C54D-8E40-50CAAD5AD285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04;p46">
              <a:extLst>
                <a:ext uri="{FF2B5EF4-FFF2-40B4-BE49-F238E27FC236}">
                  <a16:creationId xmlns:a16="http://schemas.microsoft.com/office/drawing/2014/main" id="{1A2A9ADE-9E9F-DC1C-2E9E-D30E8222D8FF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05;p46">
              <a:extLst>
                <a:ext uri="{FF2B5EF4-FFF2-40B4-BE49-F238E27FC236}">
                  <a16:creationId xmlns:a16="http://schemas.microsoft.com/office/drawing/2014/main" id="{7137641A-CD26-4B57-AC1D-C3FF458F5FEF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06;p46">
              <a:extLst>
                <a:ext uri="{FF2B5EF4-FFF2-40B4-BE49-F238E27FC236}">
                  <a16:creationId xmlns:a16="http://schemas.microsoft.com/office/drawing/2014/main" id="{152EC5F4-8B6F-E1B8-BED9-3DF423199768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07;p46">
              <a:extLst>
                <a:ext uri="{FF2B5EF4-FFF2-40B4-BE49-F238E27FC236}">
                  <a16:creationId xmlns:a16="http://schemas.microsoft.com/office/drawing/2014/main" id="{24FFDF6F-5C95-98B2-558C-45BD8400233C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08;p46">
              <a:extLst>
                <a:ext uri="{FF2B5EF4-FFF2-40B4-BE49-F238E27FC236}">
                  <a16:creationId xmlns:a16="http://schemas.microsoft.com/office/drawing/2014/main" id="{361A805B-4E93-7E94-58D4-3B354DB1BDD9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09;p46">
              <a:extLst>
                <a:ext uri="{FF2B5EF4-FFF2-40B4-BE49-F238E27FC236}">
                  <a16:creationId xmlns:a16="http://schemas.microsoft.com/office/drawing/2014/main" id="{6D69A46F-EECE-DC4A-656A-2D2CD4B6278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10;p46">
              <a:extLst>
                <a:ext uri="{FF2B5EF4-FFF2-40B4-BE49-F238E27FC236}">
                  <a16:creationId xmlns:a16="http://schemas.microsoft.com/office/drawing/2014/main" id="{4329BDC4-F372-DFD5-E315-9D5683C1D41D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1;p46">
              <a:extLst>
                <a:ext uri="{FF2B5EF4-FFF2-40B4-BE49-F238E27FC236}">
                  <a16:creationId xmlns:a16="http://schemas.microsoft.com/office/drawing/2014/main" id="{3889D2D9-E066-2BF1-2433-275613F4EF3A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2;p46">
              <a:extLst>
                <a:ext uri="{FF2B5EF4-FFF2-40B4-BE49-F238E27FC236}">
                  <a16:creationId xmlns:a16="http://schemas.microsoft.com/office/drawing/2014/main" id="{EC5ABF16-6D67-3EC4-0BC5-17718742B2D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62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r>
              <a:rPr lang="en" dirty="0"/>
              <a:t>Step preliminari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1" y="1392754"/>
            <a:ext cx="7838099" cy="396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ri-effettuano gli step di remote exploitation 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" name="Google Shape;383;p27">
            <a:extLst>
              <a:ext uri="{FF2B5EF4-FFF2-40B4-BE49-F238E27FC236}">
                <a16:creationId xmlns:a16="http://schemas.microsoft.com/office/drawing/2014/main" id="{F7D08B06-5E52-830F-3272-A2C30068DC10}"/>
              </a:ext>
            </a:extLst>
          </p:cNvPr>
          <p:cNvSpPr/>
          <p:nvPr/>
        </p:nvSpPr>
        <p:spPr>
          <a:xfrm>
            <a:off x="5632317" y="203748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Meterpreter upgrade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" name="Google Shape;385;p27">
            <a:extLst>
              <a:ext uri="{FF2B5EF4-FFF2-40B4-BE49-F238E27FC236}">
                <a16:creationId xmlns:a16="http://schemas.microsoft.com/office/drawing/2014/main" id="{D46F1107-9C40-6DCF-FD35-F51D6202F0ED}"/>
              </a:ext>
            </a:extLst>
          </p:cNvPr>
          <p:cNvSpPr/>
          <p:nvPr/>
        </p:nvSpPr>
        <p:spPr>
          <a:xfrm>
            <a:off x="0" y="2037699"/>
            <a:ext cx="3546900" cy="6690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Netcat port 4444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" name="Google Shape;387;p27">
            <a:extLst>
              <a:ext uri="{FF2B5EF4-FFF2-40B4-BE49-F238E27FC236}">
                <a16:creationId xmlns:a16="http://schemas.microsoft.com/office/drawing/2014/main" id="{0D5A7E74-B6B3-A7FA-DD4D-91A9813E35A2}"/>
              </a:ext>
            </a:extLst>
          </p:cNvPr>
          <p:cNvSpPr/>
          <p:nvPr/>
        </p:nvSpPr>
        <p:spPr>
          <a:xfrm>
            <a:off x="2944204" y="203748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HTTP req. /api/logs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E33B74-A33E-0C1A-E76B-A54543AE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00" y="2861580"/>
            <a:ext cx="1684499" cy="650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02D7DA-734D-3BC7-B404-14A0FAAA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566" y="3669472"/>
            <a:ext cx="2597703" cy="594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E0C39C-3BA5-8DF0-0CD8-5488CFF7D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6" y="2861580"/>
            <a:ext cx="2597703" cy="5863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33C540-ACC4-ED15-4C33-021F70C65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369" y="2861580"/>
            <a:ext cx="2548358" cy="5863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228AD71-AB25-D730-4AB5-08F574D88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369" y="3669472"/>
            <a:ext cx="2548358" cy="167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9985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r>
              <a:rPr lang="en" dirty="0"/>
              <a:t>Getsystem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3" y="2678299"/>
            <a:ext cx="7838097" cy="17357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Tentativo fallito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944C89-1A89-237A-DF1F-786D7A33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49" y="1470020"/>
            <a:ext cx="7010400" cy="981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6834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r>
              <a:rPr lang="en" dirty="0"/>
              <a:t>Linpeas 1/2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652951" y="3444743"/>
            <a:ext cx="7838097" cy="14786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scarica lo script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lo script sul target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lo script sul target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46D389-F276-4B46-9035-C7EA1B02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470647"/>
            <a:ext cx="3584699" cy="173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6190AD-98C0-C480-D355-C7AF8E772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42" y="1470647"/>
            <a:ext cx="3155657" cy="5063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57C72B-2AB9-33E6-37F6-764B4C594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742" y="2196531"/>
            <a:ext cx="1619250" cy="514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BEC2119-ADE7-C958-CDC4-EE86B1443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742" y="2974815"/>
            <a:ext cx="3155658" cy="2481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5888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r>
              <a:rPr lang="en" dirty="0"/>
              <a:t>Linpeas 2/2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652951" y="3619500"/>
            <a:ext cx="8040447" cy="1130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target presenta diverse vulnerabilità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F2451D-3B43-CC10-75BC-815F9C1A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16" y="1524000"/>
            <a:ext cx="4499168" cy="358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EA654E-6C23-39A0-D616-5AF0AFF2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99" y="2035037"/>
            <a:ext cx="3373801" cy="13298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809168-B4DF-4565-6F5E-9B6F906A2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997" y="2029889"/>
            <a:ext cx="3942403" cy="13349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0934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CVE-2021-4034 | </a:t>
            </a:r>
            <a:r>
              <a:rPr lang="en" dirty="0"/>
              <a:t>Github 1/3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652951" y="1575612"/>
            <a:ext cx="3919049" cy="31742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scarica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</a:t>
            </a:r>
            <a:r>
              <a:rPr lang="it-IT" dirty="0" err="1"/>
              <a:t>unzip</a:t>
            </a: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E601ED-7597-03AA-6D2D-73702536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88" y="1575612"/>
            <a:ext cx="3547110" cy="8296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528CDD-D069-D33C-350A-0A4E68D39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288" y="2943581"/>
            <a:ext cx="3549008" cy="1466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090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CVE-2021-4034 | </a:t>
            </a:r>
            <a:r>
              <a:rPr lang="en" dirty="0"/>
              <a:t>Github 2/3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2031" y="3911200"/>
            <a:ext cx="7781368" cy="838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l’exploit sulla macchina target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compila l’exploit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74CE7C-40C7-48C7-7F25-6C3227EB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94" y="1422256"/>
            <a:ext cx="4214812" cy="22989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6470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CVE-2021-4034 | </a:t>
            </a:r>
            <a:r>
              <a:rPr lang="en" dirty="0"/>
              <a:t>Github 3/3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878580"/>
            <a:ext cx="7781368" cy="871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 err="1"/>
              <a:t>Privilege</a:t>
            </a:r>
            <a:r>
              <a:rPr lang="it-IT" dirty="0"/>
              <a:t> Escalation eseguita con successo!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0C4BE8-541E-FDB6-396A-4181D7FE8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1708100"/>
            <a:ext cx="2724150" cy="1314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6788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Metasploit 1/3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710940"/>
            <a:ext cx="7781368" cy="10389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cerca un exploit su </a:t>
            </a:r>
            <a:r>
              <a:rPr lang="it-IT" dirty="0" err="1"/>
              <a:t>Metasploit</a:t>
            </a: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seleziona l’exploit trovato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A4596-F00F-0358-A609-2FA589C7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855" y="1581616"/>
            <a:ext cx="6130290" cy="15130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9778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Metasploit 2/3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911199"/>
            <a:ext cx="7781368" cy="8386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configurano le opzioni necessarie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l’exploit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A22467-6CB9-49A0-6D5B-121BD041E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55" y="1519620"/>
            <a:ext cx="4883889" cy="2104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1722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Metasploit 3/3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2733685"/>
            <a:ext cx="7781368" cy="20161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tentativo di </a:t>
            </a:r>
            <a:r>
              <a:rPr lang="it-IT" dirty="0" err="1"/>
              <a:t>privilege</a:t>
            </a:r>
            <a:r>
              <a:rPr lang="it-IT" dirty="0"/>
              <a:t> escalation non sembra essere andato a buon fine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68DEDF-EF48-88A5-A499-F039E730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52" y="1539240"/>
            <a:ext cx="3400888" cy="8875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D6DF69-6C49-A6D0-6BAE-9469DE52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12" y="1539241"/>
            <a:ext cx="3758587" cy="8889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053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Discovery | </a:t>
            </a:r>
            <a:r>
              <a:rPr lang="en" dirty="0"/>
              <a:t>Ping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4A7FD8-7F41-034F-993E-1D9547F9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589476"/>
            <a:ext cx="4895850" cy="1590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Google Shape;163;p16">
            <a:extLst>
              <a:ext uri="{FF2B5EF4-FFF2-40B4-BE49-F238E27FC236}">
                <a16:creationId xmlns:a16="http://schemas.microsoft.com/office/drawing/2014/main" id="{E9415262-4278-84FB-B871-6B221BCC0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3537327"/>
            <a:ext cx="7838100" cy="4726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 err="1"/>
              <a:t>L’host</a:t>
            </a:r>
            <a:r>
              <a:rPr lang="it-IT" dirty="0"/>
              <a:t> sembra essere attivo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008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Github (1) 1/3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1390641"/>
            <a:ext cx="3333193" cy="3359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scarica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</a:t>
            </a:r>
            <a:r>
              <a:rPr lang="it-IT" dirty="0" err="1"/>
              <a:t>unzip</a:t>
            </a: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07DD27-8FDD-B009-A578-8A5F5194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40" y="1390641"/>
            <a:ext cx="3923280" cy="898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0B0C6F-5498-BCE0-EA82-BC61CC64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0" y="2853950"/>
            <a:ext cx="3923280" cy="10375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0528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Github (1) 2/3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924300"/>
            <a:ext cx="7773747" cy="825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l’exploit sulla macchina target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compila l’exploit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727F73-004F-46B7-B0FA-B5D8397E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520" y="1633153"/>
            <a:ext cx="3978960" cy="18771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4214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Github (1) 3/3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3365378"/>
            <a:ext cx="7838100" cy="1384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l’exploit con l’opzione 1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tentativo di </a:t>
            </a:r>
            <a:r>
              <a:rPr lang="it-IT" dirty="0" err="1"/>
              <a:t>privesc</a:t>
            </a:r>
            <a:r>
              <a:rPr lang="it-IT" dirty="0"/>
              <a:t> non sembra essere andato a buon fine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E9069A-A2CE-5EC1-5857-2713C7CA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87" y="1386306"/>
            <a:ext cx="3790524" cy="1825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5632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Github (2) 1/3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1390641"/>
            <a:ext cx="3333193" cy="3359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scarica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</a:t>
            </a:r>
            <a:r>
              <a:rPr lang="it-IT" dirty="0" err="1"/>
              <a:t>unzip</a:t>
            </a: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2EA578-1532-80A3-E009-D67BF5E7C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19" y="1478081"/>
            <a:ext cx="3923280" cy="8614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3CCE5C-25C4-7DDE-F8FB-D3A5975DF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18" y="2804004"/>
            <a:ext cx="3923281" cy="11130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9974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Github (2) 2/3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4307500"/>
            <a:ext cx="7773747" cy="442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l’exploit sulla macchina target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E2ABAC-56CD-503C-171B-E663E3D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65" y="1479998"/>
            <a:ext cx="5836810" cy="2485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4183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CVE-2021-3156 | </a:t>
            </a:r>
            <a:r>
              <a:rPr lang="en" dirty="0"/>
              <a:t>Github (2) 3/3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3365378"/>
            <a:ext cx="7838100" cy="1384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tentativo di </a:t>
            </a:r>
            <a:r>
              <a:rPr lang="it-IT" dirty="0" err="1"/>
              <a:t>privesc</a:t>
            </a:r>
            <a:r>
              <a:rPr lang="it-IT" dirty="0"/>
              <a:t> non sembra essere andato a buon fine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567E46-58B4-DF23-B60D-62F10AB9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60651"/>
            <a:ext cx="3810000" cy="1476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8050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CVE-2021-22555 | </a:t>
            </a:r>
            <a:r>
              <a:rPr lang="en" dirty="0"/>
              <a:t>Metasploit 1/2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3818534"/>
            <a:ext cx="7838100" cy="9313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cerca un exploit su </a:t>
            </a:r>
            <a:r>
              <a:rPr lang="it-IT" dirty="0" err="1"/>
              <a:t>Metasploit</a:t>
            </a: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seleziona l’exploit trovato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B70378-F08B-B4FD-E23C-D63BEF71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55" y="1427282"/>
            <a:ext cx="5769890" cy="17431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831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CVE-2021-22555 | </a:t>
            </a:r>
            <a:r>
              <a:rPr lang="en" dirty="0"/>
              <a:t>Metasploit 2/2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442873"/>
            <a:ext cx="7781368" cy="1306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configurano le opzioni necessarie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esegue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tentativo di </a:t>
            </a:r>
            <a:r>
              <a:rPr lang="it-IT" dirty="0" err="1"/>
              <a:t>privesc</a:t>
            </a:r>
            <a:r>
              <a:rPr lang="it-IT" dirty="0"/>
              <a:t> sembra essere fallito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11B96C-82E6-FF03-575F-1D9F25FB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76" y="1441856"/>
            <a:ext cx="6891345" cy="1791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6944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CVE-2017-5618 | </a:t>
            </a:r>
            <a:r>
              <a:rPr lang="en" dirty="0"/>
              <a:t>exploit-db 1/3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442873"/>
            <a:ext cx="7781368" cy="1306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scarica l’exploit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1311B2-847F-34D7-E2E9-9565DEDF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94" y="1557337"/>
            <a:ext cx="6102012" cy="143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3383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CVE-2017-5618 | </a:t>
            </a:r>
            <a:r>
              <a:rPr lang="en" dirty="0"/>
              <a:t>exploit-db 2/3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3442873"/>
            <a:ext cx="7781368" cy="1306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l’exploit sulla macchina target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F431D9-BA13-EFCF-E7DE-03D7ABC9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43198"/>
            <a:ext cx="6248400" cy="1552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3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Target Discovery | </a:t>
            </a:r>
            <a:r>
              <a:rPr lang="en" dirty="0"/>
              <a:t>OS Detection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4" name="Google Shape;163;p16">
            <a:extLst>
              <a:ext uri="{FF2B5EF4-FFF2-40B4-BE49-F238E27FC236}">
                <a16:creationId xmlns:a16="http://schemas.microsoft.com/office/drawing/2014/main" id="{E9415262-4278-84FB-B871-6B221BCC0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1651935"/>
            <a:ext cx="3484225" cy="23307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E’ molto probabile che si tratti di una macchina Linux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41FF04-896B-D91B-C8A0-A769BB5C4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15682"/>
            <a:ext cx="4086795" cy="1267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C32284-5C47-C538-B7F8-FB3B38C54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1935"/>
            <a:ext cx="4086796" cy="8974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525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Privilege Escalation | </a:t>
            </a:r>
            <a:br>
              <a:rPr lang="en" b="0" dirty="0"/>
            </a:br>
            <a:r>
              <a:rPr lang="en" b="0" dirty="0"/>
              <a:t>CVE-2017-5618 | </a:t>
            </a:r>
            <a:r>
              <a:rPr lang="en" dirty="0"/>
              <a:t>exploit-db 3/3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919652" y="1370025"/>
            <a:ext cx="3491414" cy="33798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Si esegue l’exploit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Il tentativo di </a:t>
            </a:r>
            <a:r>
              <a:rPr lang="it-IT" dirty="0" err="1"/>
              <a:t>privesc</a:t>
            </a:r>
            <a:r>
              <a:rPr lang="it-IT" dirty="0"/>
              <a:t> sembra essere fallito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CC437F-2D62-881A-08E3-1B26E9F8F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81" y="1370025"/>
            <a:ext cx="4112539" cy="1954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78A6FE-6BF4-C8C2-E248-3BBB11C4D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81" y="3462182"/>
            <a:ext cx="4112539" cy="8453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04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Maintaing Access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«Always </a:t>
            </a:r>
            <a:r>
              <a:rPr lang="it-IT" dirty="0" err="1"/>
              <a:t>leave</a:t>
            </a:r>
            <a:r>
              <a:rPr lang="it-IT" dirty="0"/>
              <a:t> </a:t>
            </a:r>
            <a:r>
              <a:rPr lang="it-IT" dirty="0" err="1"/>
              <a:t>yourself</a:t>
            </a:r>
            <a:r>
              <a:rPr lang="it-IT" dirty="0"/>
              <a:t> a backdoor»</a:t>
            </a:r>
          </a:p>
        </p:txBody>
      </p:sp>
      <p:grpSp>
        <p:nvGrpSpPr>
          <p:cNvPr id="33" name="Grupo 60">
            <a:extLst>
              <a:ext uri="{FF2B5EF4-FFF2-40B4-BE49-F238E27FC236}">
                <a16:creationId xmlns:a16="http://schemas.microsoft.com/office/drawing/2014/main" id="{0178F362-6F93-52E2-017C-4F5EF1786889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34" name="Google Shape;986;p46">
              <a:extLst>
                <a:ext uri="{FF2B5EF4-FFF2-40B4-BE49-F238E27FC236}">
                  <a16:creationId xmlns:a16="http://schemas.microsoft.com/office/drawing/2014/main" id="{CB438493-E79F-6F35-95B3-F0787ABD4570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87;p46">
              <a:extLst>
                <a:ext uri="{FF2B5EF4-FFF2-40B4-BE49-F238E27FC236}">
                  <a16:creationId xmlns:a16="http://schemas.microsoft.com/office/drawing/2014/main" id="{26457B95-CEDC-51AD-0684-22CD6B89DF48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88;p46">
              <a:extLst>
                <a:ext uri="{FF2B5EF4-FFF2-40B4-BE49-F238E27FC236}">
                  <a16:creationId xmlns:a16="http://schemas.microsoft.com/office/drawing/2014/main" id="{1043F04D-7A2C-2E1C-124E-AC1AB83E2454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89;p46">
              <a:extLst>
                <a:ext uri="{FF2B5EF4-FFF2-40B4-BE49-F238E27FC236}">
                  <a16:creationId xmlns:a16="http://schemas.microsoft.com/office/drawing/2014/main" id="{D69AA56D-359A-CF4F-D3ED-0C3008BD1A1B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90;p46">
              <a:extLst>
                <a:ext uri="{FF2B5EF4-FFF2-40B4-BE49-F238E27FC236}">
                  <a16:creationId xmlns:a16="http://schemas.microsoft.com/office/drawing/2014/main" id="{5C637EE1-FD9D-22ED-8D40-8ECDA666E7D9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91;p46">
              <a:extLst>
                <a:ext uri="{FF2B5EF4-FFF2-40B4-BE49-F238E27FC236}">
                  <a16:creationId xmlns:a16="http://schemas.microsoft.com/office/drawing/2014/main" id="{C1345095-D77F-6F8E-42DA-F46040971463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92;p46">
              <a:extLst>
                <a:ext uri="{FF2B5EF4-FFF2-40B4-BE49-F238E27FC236}">
                  <a16:creationId xmlns:a16="http://schemas.microsoft.com/office/drawing/2014/main" id="{E879576A-252A-9BA7-2719-4DF10D0B9B71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93;p46">
              <a:extLst>
                <a:ext uri="{FF2B5EF4-FFF2-40B4-BE49-F238E27FC236}">
                  <a16:creationId xmlns:a16="http://schemas.microsoft.com/office/drawing/2014/main" id="{16F8B689-BCC9-7502-BE30-86654232B99D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94;p46">
              <a:extLst>
                <a:ext uri="{FF2B5EF4-FFF2-40B4-BE49-F238E27FC236}">
                  <a16:creationId xmlns:a16="http://schemas.microsoft.com/office/drawing/2014/main" id="{D414AFD8-3378-138E-9225-519A9A24E59E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95;p46">
              <a:extLst>
                <a:ext uri="{FF2B5EF4-FFF2-40B4-BE49-F238E27FC236}">
                  <a16:creationId xmlns:a16="http://schemas.microsoft.com/office/drawing/2014/main" id="{AF667F85-2FF4-5845-55BF-6602C5BE5284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96;p46">
              <a:extLst>
                <a:ext uri="{FF2B5EF4-FFF2-40B4-BE49-F238E27FC236}">
                  <a16:creationId xmlns:a16="http://schemas.microsoft.com/office/drawing/2014/main" id="{61D16E86-4F8A-29F6-C228-432BB33BF5E9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97;p46">
              <a:extLst>
                <a:ext uri="{FF2B5EF4-FFF2-40B4-BE49-F238E27FC236}">
                  <a16:creationId xmlns:a16="http://schemas.microsoft.com/office/drawing/2014/main" id="{3141FF7D-2C62-CD6A-3505-AF397A3F0DFE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98;p46">
              <a:extLst>
                <a:ext uri="{FF2B5EF4-FFF2-40B4-BE49-F238E27FC236}">
                  <a16:creationId xmlns:a16="http://schemas.microsoft.com/office/drawing/2014/main" id="{AB0F9F0A-C186-E85F-0892-C5C7B9E6748C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99;p46">
              <a:extLst>
                <a:ext uri="{FF2B5EF4-FFF2-40B4-BE49-F238E27FC236}">
                  <a16:creationId xmlns:a16="http://schemas.microsoft.com/office/drawing/2014/main" id="{E41B9F90-96BB-9C30-89DE-D54ECD994C47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00;p46">
              <a:extLst>
                <a:ext uri="{FF2B5EF4-FFF2-40B4-BE49-F238E27FC236}">
                  <a16:creationId xmlns:a16="http://schemas.microsoft.com/office/drawing/2014/main" id="{9058E469-00B1-3720-B55E-B2FAAC944E8A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01;p46">
              <a:extLst>
                <a:ext uri="{FF2B5EF4-FFF2-40B4-BE49-F238E27FC236}">
                  <a16:creationId xmlns:a16="http://schemas.microsoft.com/office/drawing/2014/main" id="{5DA71A1E-F63A-98C6-24FA-3239E781A51A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02;p46">
              <a:extLst>
                <a:ext uri="{FF2B5EF4-FFF2-40B4-BE49-F238E27FC236}">
                  <a16:creationId xmlns:a16="http://schemas.microsoft.com/office/drawing/2014/main" id="{4B597673-8A9C-FFDA-8FE4-02B7916E4534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03;p46">
              <a:extLst>
                <a:ext uri="{FF2B5EF4-FFF2-40B4-BE49-F238E27FC236}">
                  <a16:creationId xmlns:a16="http://schemas.microsoft.com/office/drawing/2014/main" id="{E1A9B458-0970-C54D-8E40-50CAAD5AD285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04;p46">
              <a:extLst>
                <a:ext uri="{FF2B5EF4-FFF2-40B4-BE49-F238E27FC236}">
                  <a16:creationId xmlns:a16="http://schemas.microsoft.com/office/drawing/2014/main" id="{1A2A9ADE-9E9F-DC1C-2E9E-D30E8222D8FF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05;p46">
              <a:extLst>
                <a:ext uri="{FF2B5EF4-FFF2-40B4-BE49-F238E27FC236}">
                  <a16:creationId xmlns:a16="http://schemas.microsoft.com/office/drawing/2014/main" id="{7137641A-CD26-4B57-AC1D-C3FF458F5FEF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06;p46">
              <a:extLst>
                <a:ext uri="{FF2B5EF4-FFF2-40B4-BE49-F238E27FC236}">
                  <a16:creationId xmlns:a16="http://schemas.microsoft.com/office/drawing/2014/main" id="{152EC5F4-8B6F-E1B8-BED9-3DF423199768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07;p46">
              <a:extLst>
                <a:ext uri="{FF2B5EF4-FFF2-40B4-BE49-F238E27FC236}">
                  <a16:creationId xmlns:a16="http://schemas.microsoft.com/office/drawing/2014/main" id="{24FFDF6F-5C95-98B2-558C-45BD8400233C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08;p46">
              <a:extLst>
                <a:ext uri="{FF2B5EF4-FFF2-40B4-BE49-F238E27FC236}">
                  <a16:creationId xmlns:a16="http://schemas.microsoft.com/office/drawing/2014/main" id="{361A805B-4E93-7E94-58D4-3B354DB1BDD9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09;p46">
              <a:extLst>
                <a:ext uri="{FF2B5EF4-FFF2-40B4-BE49-F238E27FC236}">
                  <a16:creationId xmlns:a16="http://schemas.microsoft.com/office/drawing/2014/main" id="{6D69A46F-EECE-DC4A-656A-2D2CD4B6278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10;p46">
              <a:extLst>
                <a:ext uri="{FF2B5EF4-FFF2-40B4-BE49-F238E27FC236}">
                  <a16:creationId xmlns:a16="http://schemas.microsoft.com/office/drawing/2014/main" id="{4329BDC4-F372-DFD5-E315-9D5683C1D41D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1;p46">
              <a:extLst>
                <a:ext uri="{FF2B5EF4-FFF2-40B4-BE49-F238E27FC236}">
                  <a16:creationId xmlns:a16="http://schemas.microsoft.com/office/drawing/2014/main" id="{3889D2D9-E066-2BF1-2433-275613F4EF3A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2;p46">
              <a:extLst>
                <a:ext uri="{FF2B5EF4-FFF2-40B4-BE49-F238E27FC236}">
                  <a16:creationId xmlns:a16="http://schemas.microsoft.com/office/drawing/2014/main" id="{EC5ABF16-6D67-3EC4-0BC5-17718742B2D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728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r>
              <a:rPr lang="en" dirty="0"/>
              <a:t>Step preliminari 1/2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1" y="1392754"/>
            <a:ext cx="7838099" cy="396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ri-effettuano gli step di remote exploitation 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7" name="Google Shape;383;p27">
            <a:extLst>
              <a:ext uri="{FF2B5EF4-FFF2-40B4-BE49-F238E27FC236}">
                <a16:creationId xmlns:a16="http://schemas.microsoft.com/office/drawing/2014/main" id="{F7D08B06-5E52-830F-3272-A2C30068DC10}"/>
              </a:ext>
            </a:extLst>
          </p:cNvPr>
          <p:cNvSpPr/>
          <p:nvPr/>
        </p:nvSpPr>
        <p:spPr>
          <a:xfrm>
            <a:off x="5632317" y="203748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Meterpreter upgrade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" name="Google Shape;385;p27">
            <a:extLst>
              <a:ext uri="{FF2B5EF4-FFF2-40B4-BE49-F238E27FC236}">
                <a16:creationId xmlns:a16="http://schemas.microsoft.com/office/drawing/2014/main" id="{D46F1107-9C40-6DCF-FD35-F51D6202F0ED}"/>
              </a:ext>
            </a:extLst>
          </p:cNvPr>
          <p:cNvSpPr/>
          <p:nvPr/>
        </p:nvSpPr>
        <p:spPr>
          <a:xfrm>
            <a:off x="0" y="2037699"/>
            <a:ext cx="3546900" cy="6690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Netcat port 4444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" name="Google Shape;387;p27">
            <a:extLst>
              <a:ext uri="{FF2B5EF4-FFF2-40B4-BE49-F238E27FC236}">
                <a16:creationId xmlns:a16="http://schemas.microsoft.com/office/drawing/2014/main" id="{0D5A7E74-B6B3-A7FA-DD4D-91A9813E35A2}"/>
              </a:ext>
            </a:extLst>
          </p:cNvPr>
          <p:cNvSpPr/>
          <p:nvPr/>
        </p:nvSpPr>
        <p:spPr>
          <a:xfrm>
            <a:off x="2944204" y="203748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HTTP req. /api/logs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E33B74-A33E-0C1A-E76B-A54543AE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00" y="2861580"/>
            <a:ext cx="1684499" cy="650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02D7DA-734D-3BC7-B404-14A0FAAA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566" y="3669472"/>
            <a:ext cx="2597703" cy="594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E0C39C-3BA5-8DF0-0CD8-5488CFF7D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6" y="2861580"/>
            <a:ext cx="2597703" cy="5863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33C540-ACC4-ED15-4C33-021F70C65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369" y="2861580"/>
            <a:ext cx="2548358" cy="5863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228AD71-AB25-D730-4AB5-08F574D88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369" y="3669472"/>
            <a:ext cx="2548358" cy="167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7086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r>
              <a:rPr lang="en" dirty="0"/>
              <a:t>Step preliminari 2/2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1" y="1392754"/>
            <a:ext cx="7838099" cy="396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ri-effettuano gli step di </a:t>
            </a:r>
            <a:r>
              <a:rPr lang="it-IT" dirty="0" err="1"/>
              <a:t>privilege</a:t>
            </a:r>
            <a:r>
              <a:rPr lang="it-IT" dirty="0"/>
              <a:t> escalation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7" name="Google Shape;383;p27">
            <a:extLst>
              <a:ext uri="{FF2B5EF4-FFF2-40B4-BE49-F238E27FC236}">
                <a16:creationId xmlns:a16="http://schemas.microsoft.com/office/drawing/2014/main" id="{F7D08B06-5E52-830F-3272-A2C30068DC10}"/>
              </a:ext>
            </a:extLst>
          </p:cNvPr>
          <p:cNvSpPr/>
          <p:nvPr/>
        </p:nvSpPr>
        <p:spPr>
          <a:xfrm>
            <a:off x="5632317" y="203748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Run exploit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" name="Google Shape;385;p27">
            <a:extLst>
              <a:ext uri="{FF2B5EF4-FFF2-40B4-BE49-F238E27FC236}">
                <a16:creationId xmlns:a16="http://schemas.microsoft.com/office/drawing/2014/main" id="{D46F1107-9C40-6DCF-FD35-F51D6202F0ED}"/>
              </a:ext>
            </a:extLst>
          </p:cNvPr>
          <p:cNvSpPr/>
          <p:nvPr/>
        </p:nvSpPr>
        <p:spPr>
          <a:xfrm>
            <a:off x="0" y="2037699"/>
            <a:ext cx="3546900" cy="6690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Download exploit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" name="Google Shape;387;p27">
            <a:extLst>
              <a:ext uri="{FF2B5EF4-FFF2-40B4-BE49-F238E27FC236}">
                <a16:creationId xmlns:a16="http://schemas.microsoft.com/office/drawing/2014/main" id="{0D5A7E74-B6B3-A7FA-DD4D-91A9813E35A2}"/>
              </a:ext>
            </a:extLst>
          </p:cNvPr>
          <p:cNvSpPr/>
          <p:nvPr/>
        </p:nvSpPr>
        <p:spPr>
          <a:xfrm>
            <a:off x="2944204" y="203748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Upload exploit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28B973-1249-63F1-5F0C-F9DDE89D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6" y="2980721"/>
            <a:ext cx="2270847" cy="531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D89740-60B1-4E6D-EC7E-2B66905D8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8" y="3785907"/>
            <a:ext cx="2269515" cy="9380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4F17D-A05F-EC27-00F1-452AA278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473" y="2980721"/>
            <a:ext cx="2658616" cy="14501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E2D28B-516A-1FF0-4065-C4F9AB476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89" y="2980721"/>
            <a:ext cx="2247191" cy="1084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7015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Problema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1" y="1392754"/>
            <a:ext cx="7838097" cy="2396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E’ impossibile mettere una web backdoor nel web server in Node.js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A meno di non fare modifiche al sorgente del server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6492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Python CGI 1/6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2" y="1623974"/>
            <a:ext cx="5004174" cy="29480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avvia un web server in Python usando il modulo </a:t>
            </a:r>
            <a:r>
              <a:rPr lang="it-IT" dirty="0" err="1"/>
              <a:t>http.server</a:t>
            </a: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utilizza l’opzione «</a:t>
            </a:r>
            <a:r>
              <a:rPr lang="it-IT" dirty="0" err="1"/>
              <a:t>cgi</a:t>
            </a:r>
            <a:r>
              <a:rPr lang="it-IT" dirty="0"/>
              <a:t>» per fargli eseguire script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utilizza la porta 31337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B9DA59-BF9C-85F1-AD21-B36DE81C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198" y="1749094"/>
            <a:ext cx="2743200" cy="876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945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Python CGI 2/6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2" y="3560986"/>
            <a:ext cx="7838096" cy="10110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crea un payload di tipo reverse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aggiunge la direttiva «#!/bin/sh» al payload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218B7F-D464-910E-3E32-FB426BC6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60" y="1520241"/>
            <a:ext cx="5699177" cy="10110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7EC55C-9165-F6E5-880B-BDDA04B88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760" y="2712056"/>
            <a:ext cx="5670649" cy="4823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447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Python CGI 3/6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2" y="3560986"/>
            <a:ext cx="7838096" cy="10110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carica il payload sulla macchina target (nella directory «</a:t>
            </a:r>
            <a:r>
              <a:rPr lang="it-IT" dirty="0" err="1"/>
              <a:t>cgi</a:t>
            </a:r>
            <a:r>
              <a:rPr lang="it-IT" dirty="0"/>
              <a:t>-bin»)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0D891A-6CB8-1EBC-F362-3BBF0698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391755"/>
            <a:ext cx="5991225" cy="2009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13565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Python CGI 4/6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4" y="3716122"/>
            <a:ext cx="7838096" cy="10291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seleziona il modulo </a:t>
            </a:r>
            <a:r>
              <a:rPr lang="it-IT" dirty="0" err="1"/>
              <a:t>handler</a:t>
            </a: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configurano le opzioni necessarie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1F88AD-6470-DEFD-94DB-C3A3B9369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604962"/>
            <a:ext cx="4981575" cy="1933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26849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Python CGI 5/6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4" y="3423514"/>
            <a:ext cx="7838096" cy="13217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invia una richiesta HTTP al web server </a:t>
            </a:r>
            <a:r>
              <a:rPr lang="it-IT" dirty="0" err="1"/>
              <a:t>python</a:t>
            </a:r>
            <a:r>
              <a:rPr lang="it-IT" dirty="0"/>
              <a:t> per il payload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Si stabilisce una connessione con il target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14EBEA-BCCF-570D-F8EF-F4D20FF5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4" y="2133320"/>
            <a:ext cx="7838096" cy="1048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3EBED85-AC27-0BB9-26AF-EA4CC94B4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7" y="1558510"/>
            <a:ext cx="2600325" cy="33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286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Enumerating Target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Porte e servizi?</a:t>
            </a:r>
          </a:p>
        </p:txBody>
      </p:sp>
      <p:grpSp>
        <p:nvGrpSpPr>
          <p:cNvPr id="33" name="Grupo 60">
            <a:extLst>
              <a:ext uri="{FF2B5EF4-FFF2-40B4-BE49-F238E27FC236}">
                <a16:creationId xmlns:a16="http://schemas.microsoft.com/office/drawing/2014/main" id="{0178F362-6F93-52E2-017C-4F5EF1786889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34" name="Google Shape;986;p46">
              <a:extLst>
                <a:ext uri="{FF2B5EF4-FFF2-40B4-BE49-F238E27FC236}">
                  <a16:creationId xmlns:a16="http://schemas.microsoft.com/office/drawing/2014/main" id="{CB438493-E79F-6F35-95B3-F0787ABD4570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87;p46">
              <a:extLst>
                <a:ext uri="{FF2B5EF4-FFF2-40B4-BE49-F238E27FC236}">
                  <a16:creationId xmlns:a16="http://schemas.microsoft.com/office/drawing/2014/main" id="{26457B95-CEDC-51AD-0684-22CD6B89DF48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88;p46">
              <a:extLst>
                <a:ext uri="{FF2B5EF4-FFF2-40B4-BE49-F238E27FC236}">
                  <a16:creationId xmlns:a16="http://schemas.microsoft.com/office/drawing/2014/main" id="{1043F04D-7A2C-2E1C-124E-AC1AB83E2454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89;p46">
              <a:extLst>
                <a:ext uri="{FF2B5EF4-FFF2-40B4-BE49-F238E27FC236}">
                  <a16:creationId xmlns:a16="http://schemas.microsoft.com/office/drawing/2014/main" id="{D69AA56D-359A-CF4F-D3ED-0C3008BD1A1B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90;p46">
              <a:extLst>
                <a:ext uri="{FF2B5EF4-FFF2-40B4-BE49-F238E27FC236}">
                  <a16:creationId xmlns:a16="http://schemas.microsoft.com/office/drawing/2014/main" id="{5C637EE1-FD9D-22ED-8D40-8ECDA666E7D9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91;p46">
              <a:extLst>
                <a:ext uri="{FF2B5EF4-FFF2-40B4-BE49-F238E27FC236}">
                  <a16:creationId xmlns:a16="http://schemas.microsoft.com/office/drawing/2014/main" id="{C1345095-D77F-6F8E-42DA-F46040971463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92;p46">
              <a:extLst>
                <a:ext uri="{FF2B5EF4-FFF2-40B4-BE49-F238E27FC236}">
                  <a16:creationId xmlns:a16="http://schemas.microsoft.com/office/drawing/2014/main" id="{E879576A-252A-9BA7-2719-4DF10D0B9B71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93;p46">
              <a:extLst>
                <a:ext uri="{FF2B5EF4-FFF2-40B4-BE49-F238E27FC236}">
                  <a16:creationId xmlns:a16="http://schemas.microsoft.com/office/drawing/2014/main" id="{16F8B689-BCC9-7502-BE30-86654232B99D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94;p46">
              <a:extLst>
                <a:ext uri="{FF2B5EF4-FFF2-40B4-BE49-F238E27FC236}">
                  <a16:creationId xmlns:a16="http://schemas.microsoft.com/office/drawing/2014/main" id="{D414AFD8-3378-138E-9225-519A9A24E59E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95;p46">
              <a:extLst>
                <a:ext uri="{FF2B5EF4-FFF2-40B4-BE49-F238E27FC236}">
                  <a16:creationId xmlns:a16="http://schemas.microsoft.com/office/drawing/2014/main" id="{AF667F85-2FF4-5845-55BF-6602C5BE5284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96;p46">
              <a:extLst>
                <a:ext uri="{FF2B5EF4-FFF2-40B4-BE49-F238E27FC236}">
                  <a16:creationId xmlns:a16="http://schemas.microsoft.com/office/drawing/2014/main" id="{61D16E86-4F8A-29F6-C228-432BB33BF5E9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97;p46">
              <a:extLst>
                <a:ext uri="{FF2B5EF4-FFF2-40B4-BE49-F238E27FC236}">
                  <a16:creationId xmlns:a16="http://schemas.microsoft.com/office/drawing/2014/main" id="{3141FF7D-2C62-CD6A-3505-AF397A3F0DFE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98;p46">
              <a:extLst>
                <a:ext uri="{FF2B5EF4-FFF2-40B4-BE49-F238E27FC236}">
                  <a16:creationId xmlns:a16="http://schemas.microsoft.com/office/drawing/2014/main" id="{AB0F9F0A-C186-E85F-0892-C5C7B9E6748C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99;p46">
              <a:extLst>
                <a:ext uri="{FF2B5EF4-FFF2-40B4-BE49-F238E27FC236}">
                  <a16:creationId xmlns:a16="http://schemas.microsoft.com/office/drawing/2014/main" id="{E41B9F90-96BB-9C30-89DE-D54ECD994C47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00;p46">
              <a:extLst>
                <a:ext uri="{FF2B5EF4-FFF2-40B4-BE49-F238E27FC236}">
                  <a16:creationId xmlns:a16="http://schemas.microsoft.com/office/drawing/2014/main" id="{9058E469-00B1-3720-B55E-B2FAAC944E8A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01;p46">
              <a:extLst>
                <a:ext uri="{FF2B5EF4-FFF2-40B4-BE49-F238E27FC236}">
                  <a16:creationId xmlns:a16="http://schemas.microsoft.com/office/drawing/2014/main" id="{5DA71A1E-F63A-98C6-24FA-3239E781A51A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02;p46">
              <a:extLst>
                <a:ext uri="{FF2B5EF4-FFF2-40B4-BE49-F238E27FC236}">
                  <a16:creationId xmlns:a16="http://schemas.microsoft.com/office/drawing/2014/main" id="{4B597673-8A9C-FFDA-8FE4-02B7916E4534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03;p46">
              <a:extLst>
                <a:ext uri="{FF2B5EF4-FFF2-40B4-BE49-F238E27FC236}">
                  <a16:creationId xmlns:a16="http://schemas.microsoft.com/office/drawing/2014/main" id="{E1A9B458-0970-C54D-8E40-50CAAD5AD285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04;p46">
              <a:extLst>
                <a:ext uri="{FF2B5EF4-FFF2-40B4-BE49-F238E27FC236}">
                  <a16:creationId xmlns:a16="http://schemas.microsoft.com/office/drawing/2014/main" id="{1A2A9ADE-9E9F-DC1C-2E9E-D30E8222D8FF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05;p46">
              <a:extLst>
                <a:ext uri="{FF2B5EF4-FFF2-40B4-BE49-F238E27FC236}">
                  <a16:creationId xmlns:a16="http://schemas.microsoft.com/office/drawing/2014/main" id="{7137641A-CD26-4B57-AC1D-C3FF458F5FEF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06;p46">
              <a:extLst>
                <a:ext uri="{FF2B5EF4-FFF2-40B4-BE49-F238E27FC236}">
                  <a16:creationId xmlns:a16="http://schemas.microsoft.com/office/drawing/2014/main" id="{152EC5F4-8B6F-E1B8-BED9-3DF423199768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07;p46">
              <a:extLst>
                <a:ext uri="{FF2B5EF4-FFF2-40B4-BE49-F238E27FC236}">
                  <a16:creationId xmlns:a16="http://schemas.microsoft.com/office/drawing/2014/main" id="{24FFDF6F-5C95-98B2-558C-45BD8400233C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08;p46">
              <a:extLst>
                <a:ext uri="{FF2B5EF4-FFF2-40B4-BE49-F238E27FC236}">
                  <a16:creationId xmlns:a16="http://schemas.microsoft.com/office/drawing/2014/main" id="{361A805B-4E93-7E94-58D4-3B354DB1BDD9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09;p46">
              <a:extLst>
                <a:ext uri="{FF2B5EF4-FFF2-40B4-BE49-F238E27FC236}">
                  <a16:creationId xmlns:a16="http://schemas.microsoft.com/office/drawing/2014/main" id="{6D69A46F-EECE-DC4A-656A-2D2CD4B6278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10;p46">
              <a:extLst>
                <a:ext uri="{FF2B5EF4-FFF2-40B4-BE49-F238E27FC236}">
                  <a16:creationId xmlns:a16="http://schemas.microsoft.com/office/drawing/2014/main" id="{4329BDC4-F372-DFD5-E315-9D5683C1D41D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1;p46">
              <a:extLst>
                <a:ext uri="{FF2B5EF4-FFF2-40B4-BE49-F238E27FC236}">
                  <a16:creationId xmlns:a16="http://schemas.microsoft.com/office/drawing/2014/main" id="{3889D2D9-E066-2BF1-2433-275613F4EF3A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2;p46">
              <a:extLst>
                <a:ext uri="{FF2B5EF4-FFF2-40B4-BE49-F238E27FC236}">
                  <a16:creationId xmlns:a16="http://schemas.microsoft.com/office/drawing/2014/main" id="{EC5ABF16-6D67-3EC4-0BC5-17718742B2D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1066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Web Backdoor | </a:t>
            </a:r>
            <a:r>
              <a:rPr lang="en" dirty="0"/>
              <a:t>Python CGI 6/6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9" y="2768272"/>
            <a:ext cx="3716701" cy="19815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dirty="0">
                <a:solidFill>
                  <a:schemeClr val="accent1"/>
                </a:solidFill>
              </a:rPr>
              <a:t>Pro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it-IT" dirty="0"/>
              <a:t>E’ possibile richiamare la web shell quando si vuole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14EBEA-BCCF-570D-F8EF-F4D20FF5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565624"/>
            <a:ext cx="7838096" cy="1048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8935871-C4C4-DCF1-0CCF-BC1D2C2C865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353312" y="2174374"/>
            <a:ext cx="1097280" cy="87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E5503D-D5EE-0A5C-408B-3368E31A997C}"/>
              </a:ext>
            </a:extLst>
          </p:cNvPr>
          <p:cNvSpPr txBox="1"/>
          <p:nvPr/>
        </p:nvSpPr>
        <p:spPr>
          <a:xfrm>
            <a:off x="2450592" y="2020485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  <a:latin typeface="Barlow" panose="00000500000000000000" pitchFamily="2" charset="0"/>
              </a:rPr>
              <a:t>nobody</a:t>
            </a:r>
            <a:endParaRPr lang="it-IT" dirty="0">
              <a:solidFill>
                <a:schemeClr val="accent1"/>
              </a:solidFill>
              <a:latin typeface="Barlow" panose="00000500000000000000" pitchFamily="2" charset="0"/>
            </a:endParaRPr>
          </a:p>
        </p:txBody>
      </p:sp>
      <p:sp>
        <p:nvSpPr>
          <p:cNvPr id="9" name="Google Shape;163;p16">
            <a:extLst>
              <a:ext uri="{FF2B5EF4-FFF2-40B4-BE49-F238E27FC236}">
                <a16:creationId xmlns:a16="http://schemas.microsoft.com/office/drawing/2014/main" id="{ED95F36C-A2C5-1F4A-211D-1DB097422C73}"/>
              </a:ext>
            </a:extLst>
          </p:cNvPr>
          <p:cNvSpPr txBox="1">
            <a:spLocks/>
          </p:cNvSpPr>
          <p:nvPr/>
        </p:nvSpPr>
        <p:spPr>
          <a:xfrm>
            <a:off x="4976694" y="2768271"/>
            <a:ext cx="3716701" cy="19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None/>
            </a:pPr>
            <a:r>
              <a:rPr lang="it-IT" dirty="0">
                <a:solidFill>
                  <a:schemeClr val="accent1"/>
                </a:solidFill>
              </a:rPr>
              <a:t>Contro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Non si hanno privilegi di root</a:t>
            </a:r>
          </a:p>
        </p:txBody>
      </p:sp>
    </p:spTree>
    <p:extLst>
      <p:ext uri="{BB962C8B-B14F-4D97-AF65-F5344CB8AC3E}">
        <p14:creationId xmlns:p14="http://schemas.microsoft.com/office/powerpoint/2010/main" val="291218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OS Backdoor | </a:t>
            </a:r>
            <a:r>
              <a:rPr lang="en" dirty="0"/>
              <a:t>Problema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8" y="1444220"/>
            <a:ext cx="7838101" cy="33056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La versione di netcat utilizzata dalla macchina target non dispone dell’opzione «-e»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2192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br>
              <a:rPr lang="en" b="0" dirty="0"/>
            </a:br>
            <a:r>
              <a:rPr lang="en" b="0" dirty="0"/>
              <a:t>OS Backdoor | </a:t>
            </a:r>
            <a:r>
              <a:rPr lang="en" dirty="0"/>
              <a:t>Python Bind Shell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8" y="3477829"/>
            <a:ext cx="7838101" cy="12720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Si mette una shell in </a:t>
            </a:r>
            <a:r>
              <a:rPr lang="it-IT" dirty="0" err="1"/>
              <a:t>listening</a:t>
            </a:r>
            <a:r>
              <a:rPr lang="it-IT" dirty="0"/>
              <a:t> sulla porta «4242» usando </a:t>
            </a:r>
            <a:r>
              <a:rPr lang="it-IT" dirty="0" err="1"/>
              <a:t>python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Si utilizza netcat per connettersi alla porta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DEF90C-D4FC-8AAE-B5CC-BE108AF8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471826"/>
            <a:ext cx="7654441" cy="517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90E03D-0CEC-9D31-8095-5E776A01E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287" y="2228653"/>
            <a:ext cx="3019425" cy="1009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681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Maintaining Access | </a:t>
            </a:r>
            <a:r>
              <a:rPr lang="en" dirty="0"/>
              <a:t>Persistenza?</a:t>
            </a:r>
            <a:endParaRPr b="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298" y="1419149"/>
            <a:ext cx="7838101" cy="33306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La macchina target è in realtà una </a:t>
            </a:r>
            <a:r>
              <a:rPr lang="it-IT" dirty="0" err="1"/>
              <a:t>virtual</a:t>
            </a:r>
            <a:r>
              <a:rPr lang="it-IT" dirty="0"/>
              <a:t> machine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Tutti i file creati vengono eliminati quando la macchina viene riavviata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Non è possibile rendere persistenti le backdoor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725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907AA4-74EA-8609-F8A2-EDCB4E5A9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33" name="Grupo 60">
            <a:extLst>
              <a:ext uri="{FF2B5EF4-FFF2-40B4-BE49-F238E27FC236}">
                <a16:creationId xmlns:a16="http://schemas.microsoft.com/office/drawing/2014/main" id="{0178F362-6F93-52E2-017C-4F5EF1786889}"/>
              </a:ext>
            </a:extLst>
          </p:cNvPr>
          <p:cNvGrpSpPr/>
          <p:nvPr/>
        </p:nvGrpSpPr>
        <p:grpSpPr>
          <a:xfrm>
            <a:off x="5174828" y="712889"/>
            <a:ext cx="3777372" cy="4655473"/>
            <a:chOff x="2522057" y="2360511"/>
            <a:chExt cx="554801" cy="683772"/>
          </a:xfrm>
        </p:grpSpPr>
        <p:sp>
          <p:nvSpPr>
            <p:cNvPr id="34" name="Google Shape;986;p46">
              <a:extLst>
                <a:ext uri="{FF2B5EF4-FFF2-40B4-BE49-F238E27FC236}">
                  <a16:creationId xmlns:a16="http://schemas.microsoft.com/office/drawing/2014/main" id="{CB438493-E79F-6F35-95B3-F0787ABD4570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87;p46">
              <a:extLst>
                <a:ext uri="{FF2B5EF4-FFF2-40B4-BE49-F238E27FC236}">
                  <a16:creationId xmlns:a16="http://schemas.microsoft.com/office/drawing/2014/main" id="{26457B95-CEDC-51AD-0684-22CD6B89DF48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88;p46">
              <a:extLst>
                <a:ext uri="{FF2B5EF4-FFF2-40B4-BE49-F238E27FC236}">
                  <a16:creationId xmlns:a16="http://schemas.microsoft.com/office/drawing/2014/main" id="{1043F04D-7A2C-2E1C-124E-AC1AB83E2454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89;p46">
              <a:extLst>
                <a:ext uri="{FF2B5EF4-FFF2-40B4-BE49-F238E27FC236}">
                  <a16:creationId xmlns:a16="http://schemas.microsoft.com/office/drawing/2014/main" id="{D69AA56D-359A-CF4F-D3ED-0C3008BD1A1B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90;p46">
              <a:extLst>
                <a:ext uri="{FF2B5EF4-FFF2-40B4-BE49-F238E27FC236}">
                  <a16:creationId xmlns:a16="http://schemas.microsoft.com/office/drawing/2014/main" id="{5C637EE1-FD9D-22ED-8D40-8ECDA666E7D9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91;p46">
              <a:extLst>
                <a:ext uri="{FF2B5EF4-FFF2-40B4-BE49-F238E27FC236}">
                  <a16:creationId xmlns:a16="http://schemas.microsoft.com/office/drawing/2014/main" id="{C1345095-D77F-6F8E-42DA-F46040971463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92;p46">
              <a:extLst>
                <a:ext uri="{FF2B5EF4-FFF2-40B4-BE49-F238E27FC236}">
                  <a16:creationId xmlns:a16="http://schemas.microsoft.com/office/drawing/2014/main" id="{E879576A-252A-9BA7-2719-4DF10D0B9B71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93;p46">
              <a:extLst>
                <a:ext uri="{FF2B5EF4-FFF2-40B4-BE49-F238E27FC236}">
                  <a16:creationId xmlns:a16="http://schemas.microsoft.com/office/drawing/2014/main" id="{16F8B689-BCC9-7502-BE30-86654232B99D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94;p46">
              <a:extLst>
                <a:ext uri="{FF2B5EF4-FFF2-40B4-BE49-F238E27FC236}">
                  <a16:creationId xmlns:a16="http://schemas.microsoft.com/office/drawing/2014/main" id="{D414AFD8-3378-138E-9225-519A9A24E59E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95;p46">
              <a:extLst>
                <a:ext uri="{FF2B5EF4-FFF2-40B4-BE49-F238E27FC236}">
                  <a16:creationId xmlns:a16="http://schemas.microsoft.com/office/drawing/2014/main" id="{AF667F85-2FF4-5845-55BF-6602C5BE5284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96;p46">
              <a:extLst>
                <a:ext uri="{FF2B5EF4-FFF2-40B4-BE49-F238E27FC236}">
                  <a16:creationId xmlns:a16="http://schemas.microsoft.com/office/drawing/2014/main" id="{61D16E86-4F8A-29F6-C228-432BB33BF5E9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97;p46">
              <a:extLst>
                <a:ext uri="{FF2B5EF4-FFF2-40B4-BE49-F238E27FC236}">
                  <a16:creationId xmlns:a16="http://schemas.microsoft.com/office/drawing/2014/main" id="{3141FF7D-2C62-CD6A-3505-AF397A3F0DFE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98;p46">
              <a:extLst>
                <a:ext uri="{FF2B5EF4-FFF2-40B4-BE49-F238E27FC236}">
                  <a16:creationId xmlns:a16="http://schemas.microsoft.com/office/drawing/2014/main" id="{AB0F9F0A-C186-E85F-0892-C5C7B9E6748C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99;p46">
              <a:extLst>
                <a:ext uri="{FF2B5EF4-FFF2-40B4-BE49-F238E27FC236}">
                  <a16:creationId xmlns:a16="http://schemas.microsoft.com/office/drawing/2014/main" id="{E41B9F90-96BB-9C30-89DE-D54ECD994C47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00;p46">
              <a:extLst>
                <a:ext uri="{FF2B5EF4-FFF2-40B4-BE49-F238E27FC236}">
                  <a16:creationId xmlns:a16="http://schemas.microsoft.com/office/drawing/2014/main" id="{9058E469-00B1-3720-B55E-B2FAAC944E8A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01;p46">
              <a:extLst>
                <a:ext uri="{FF2B5EF4-FFF2-40B4-BE49-F238E27FC236}">
                  <a16:creationId xmlns:a16="http://schemas.microsoft.com/office/drawing/2014/main" id="{5DA71A1E-F63A-98C6-24FA-3239E781A51A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02;p46">
              <a:extLst>
                <a:ext uri="{FF2B5EF4-FFF2-40B4-BE49-F238E27FC236}">
                  <a16:creationId xmlns:a16="http://schemas.microsoft.com/office/drawing/2014/main" id="{4B597673-8A9C-FFDA-8FE4-02B7916E4534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03;p46">
              <a:extLst>
                <a:ext uri="{FF2B5EF4-FFF2-40B4-BE49-F238E27FC236}">
                  <a16:creationId xmlns:a16="http://schemas.microsoft.com/office/drawing/2014/main" id="{E1A9B458-0970-C54D-8E40-50CAAD5AD285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04;p46">
              <a:extLst>
                <a:ext uri="{FF2B5EF4-FFF2-40B4-BE49-F238E27FC236}">
                  <a16:creationId xmlns:a16="http://schemas.microsoft.com/office/drawing/2014/main" id="{1A2A9ADE-9E9F-DC1C-2E9E-D30E8222D8FF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05;p46">
              <a:extLst>
                <a:ext uri="{FF2B5EF4-FFF2-40B4-BE49-F238E27FC236}">
                  <a16:creationId xmlns:a16="http://schemas.microsoft.com/office/drawing/2014/main" id="{7137641A-CD26-4B57-AC1D-C3FF458F5FEF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06;p46">
              <a:extLst>
                <a:ext uri="{FF2B5EF4-FFF2-40B4-BE49-F238E27FC236}">
                  <a16:creationId xmlns:a16="http://schemas.microsoft.com/office/drawing/2014/main" id="{152EC5F4-8B6F-E1B8-BED9-3DF423199768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07;p46">
              <a:extLst>
                <a:ext uri="{FF2B5EF4-FFF2-40B4-BE49-F238E27FC236}">
                  <a16:creationId xmlns:a16="http://schemas.microsoft.com/office/drawing/2014/main" id="{24FFDF6F-5C95-98B2-558C-45BD8400233C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08;p46">
              <a:extLst>
                <a:ext uri="{FF2B5EF4-FFF2-40B4-BE49-F238E27FC236}">
                  <a16:creationId xmlns:a16="http://schemas.microsoft.com/office/drawing/2014/main" id="{361A805B-4E93-7E94-58D4-3B354DB1BDD9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09;p46">
              <a:extLst>
                <a:ext uri="{FF2B5EF4-FFF2-40B4-BE49-F238E27FC236}">
                  <a16:creationId xmlns:a16="http://schemas.microsoft.com/office/drawing/2014/main" id="{6D69A46F-EECE-DC4A-656A-2D2CD4B6278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10;p46">
              <a:extLst>
                <a:ext uri="{FF2B5EF4-FFF2-40B4-BE49-F238E27FC236}">
                  <a16:creationId xmlns:a16="http://schemas.microsoft.com/office/drawing/2014/main" id="{4329BDC4-F372-DFD5-E315-9D5683C1D41D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1;p46">
              <a:extLst>
                <a:ext uri="{FF2B5EF4-FFF2-40B4-BE49-F238E27FC236}">
                  <a16:creationId xmlns:a16="http://schemas.microsoft.com/office/drawing/2014/main" id="{3889D2D9-E066-2BF1-2433-275613F4EF3A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2;p46">
              <a:extLst>
                <a:ext uri="{FF2B5EF4-FFF2-40B4-BE49-F238E27FC236}">
                  <a16:creationId xmlns:a16="http://schemas.microsoft.com/office/drawing/2014/main" id="{EC5ABF16-6D67-3EC4-0BC5-17718742B2D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0895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Conclusioni | </a:t>
            </a:r>
            <a:r>
              <a:rPr lang="en" dirty="0"/>
              <a:t>Vulnerabilità?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A0122F88-349C-5EC7-983B-9AF8F6400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412498"/>
              </p:ext>
            </p:extLst>
          </p:nvPr>
        </p:nvGraphicFramePr>
        <p:xfrm>
          <a:off x="1934845" y="1326070"/>
          <a:ext cx="5274310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77636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Conclusioni | </a:t>
            </a:r>
            <a:br>
              <a:rPr lang="en" b="0" dirty="0"/>
            </a:br>
            <a:r>
              <a:rPr lang="en" b="0" dirty="0"/>
              <a:t>Vulnerabilità? | </a:t>
            </a:r>
            <a:r>
              <a:rPr lang="en" dirty="0"/>
              <a:t>Critical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7" name="Google Shape;163;p16">
            <a:extLst>
              <a:ext uri="{FF2B5EF4-FFF2-40B4-BE49-F238E27FC236}">
                <a16:creationId xmlns:a16="http://schemas.microsoft.com/office/drawing/2014/main" id="{5FAE1F81-FEAE-E6C0-D32A-A51A9568C46C}"/>
              </a:ext>
            </a:extLst>
          </p:cNvPr>
          <p:cNvSpPr txBox="1">
            <a:spLocks/>
          </p:cNvSpPr>
          <p:nvPr/>
        </p:nvSpPr>
        <p:spPr>
          <a:xfrm>
            <a:off x="855301" y="1419151"/>
            <a:ext cx="7838099" cy="33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Font typeface="Barlow Light"/>
              <a:buNone/>
            </a:pPr>
            <a:r>
              <a:rPr lang="it-IT" dirty="0">
                <a:solidFill>
                  <a:schemeClr val="accent1"/>
                </a:solidFill>
              </a:rPr>
              <a:t>Sfruttate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OS </a:t>
            </a:r>
            <a:r>
              <a:rPr lang="it-IT" dirty="0" err="1"/>
              <a:t>Command</a:t>
            </a:r>
            <a:r>
              <a:rPr lang="it-IT" dirty="0"/>
              <a:t> Injection in «/api/logs»</a:t>
            </a:r>
          </a:p>
        </p:txBody>
      </p:sp>
    </p:spTree>
    <p:extLst>
      <p:ext uri="{BB962C8B-B14F-4D97-AF65-F5344CB8AC3E}">
        <p14:creationId xmlns:p14="http://schemas.microsoft.com/office/powerpoint/2010/main" val="25107488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Conclusioni | </a:t>
            </a:r>
            <a:br>
              <a:rPr lang="en" b="0" dirty="0"/>
            </a:br>
            <a:r>
              <a:rPr lang="en" b="0" dirty="0"/>
              <a:t>Vulnerabilità? | </a:t>
            </a:r>
            <a:r>
              <a:rPr lang="en" dirty="0"/>
              <a:t>High 1/2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7" name="Google Shape;163;p16">
            <a:extLst>
              <a:ext uri="{FF2B5EF4-FFF2-40B4-BE49-F238E27FC236}">
                <a16:creationId xmlns:a16="http://schemas.microsoft.com/office/drawing/2014/main" id="{5FAE1F81-FEAE-E6C0-D32A-A51A9568C46C}"/>
              </a:ext>
            </a:extLst>
          </p:cNvPr>
          <p:cNvSpPr txBox="1">
            <a:spLocks/>
          </p:cNvSpPr>
          <p:nvPr/>
        </p:nvSpPr>
        <p:spPr>
          <a:xfrm>
            <a:off x="855299" y="1419151"/>
            <a:ext cx="7838099" cy="33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Font typeface="Barlow Light"/>
              <a:buNone/>
            </a:pPr>
            <a:r>
              <a:rPr lang="it-IT" dirty="0">
                <a:solidFill>
                  <a:schemeClr val="accent1"/>
                </a:solidFill>
              </a:rPr>
              <a:t>Sfruttate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Debolezze nel meccanismo di autenticazione della Web App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Non utilizza session ID casuali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Non utilizza meccanismi di invalidazione dei token</a:t>
            </a:r>
          </a:p>
        </p:txBody>
      </p:sp>
    </p:spTree>
    <p:extLst>
      <p:ext uri="{BB962C8B-B14F-4D97-AF65-F5344CB8AC3E}">
        <p14:creationId xmlns:p14="http://schemas.microsoft.com/office/powerpoint/2010/main" val="3653513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Conclusioni | </a:t>
            </a:r>
            <a:br>
              <a:rPr lang="en" b="0" dirty="0"/>
            </a:br>
            <a:r>
              <a:rPr lang="en" b="0" dirty="0"/>
              <a:t>Vulnerabilità? | </a:t>
            </a:r>
            <a:r>
              <a:rPr lang="en" dirty="0"/>
              <a:t>High 2/2</a:t>
            </a:r>
            <a:endParaRPr b="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6" name="Google Shape;163;p16">
            <a:extLst>
              <a:ext uri="{FF2B5EF4-FFF2-40B4-BE49-F238E27FC236}">
                <a16:creationId xmlns:a16="http://schemas.microsoft.com/office/drawing/2014/main" id="{AA92F113-B1C6-8296-D5DB-20976B14F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299" y="1419149"/>
            <a:ext cx="3716702" cy="33306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ctr">
              <a:buNone/>
            </a:pPr>
            <a:r>
              <a:rPr lang="it-IT" dirty="0">
                <a:solidFill>
                  <a:schemeClr val="accent1"/>
                </a:solidFill>
              </a:rPr>
              <a:t>Sfruttate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CVE-2021-4034</a:t>
            </a:r>
          </a:p>
        </p:txBody>
      </p:sp>
      <p:sp>
        <p:nvSpPr>
          <p:cNvPr id="5" name="Google Shape;163;p16">
            <a:extLst>
              <a:ext uri="{FF2B5EF4-FFF2-40B4-BE49-F238E27FC236}">
                <a16:creationId xmlns:a16="http://schemas.microsoft.com/office/drawing/2014/main" id="{F16D9B3E-439F-EA57-BAEF-BCF3CFFC7BA4}"/>
              </a:ext>
            </a:extLst>
          </p:cNvPr>
          <p:cNvSpPr txBox="1">
            <a:spLocks/>
          </p:cNvSpPr>
          <p:nvPr/>
        </p:nvSpPr>
        <p:spPr>
          <a:xfrm>
            <a:off x="4976697" y="1410615"/>
            <a:ext cx="3716702" cy="33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None/>
            </a:pPr>
            <a:r>
              <a:rPr lang="it-IT" dirty="0">
                <a:solidFill>
                  <a:schemeClr val="accent1"/>
                </a:solidFill>
              </a:rPr>
              <a:t>Non sfruttate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CVE-2021-3156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CVE-2021-22555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CVE-2017-5618</a:t>
            </a:r>
          </a:p>
        </p:txBody>
      </p:sp>
    </p:spTree>
    <p:extLst>
      <p:ext uri="{BB962C8B-B14F-4D97-AF65-F5344CB8AC3E}">
        <p14:creationId xmlns:p14="http://schemas.microsoft.com/office/powerpoint/2010/main" val="23595742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83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Conclusioni | </a:t>
            </a:r>
            <a:br>
              <a:rPr lang="en" b="0" dirty="0"/>
            </a:br>
            <a:r>
              <a:rPr lang="en" b="0" dirty="0"/>
              <a:t>Vulnerabilità? | </a:t>
            </a:r>
            <a:r>
              <a:rPr lang="en" dirty="0"/>
              <a:t>Medium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6" name="Google Shape;163;p16">
            <a:extLst>
              <a:ext uri="{FF2B5EF4-FFF2-40B4-BE49-F238E27FC236}">
                <a16:creationId xmlns:a16="http://schemas.microsoft.com/office/drawing/2014/main" id="{AA92F113-B1C6-8296-D5DB-20976B14F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299" y="1419149"/>
            <a:ext cx="3716701" cy="33306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ctr">
              <a:buNone/>
            </a:pPr>
            <a:r>
              <a:rPr lang="it-IT" dirty="0">
                <a:solidFill>
                  <a:schemeClr val="accent1"/>
                </a:solidFill>
              </a:rPr>
              <a:t>Sfruttate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Sensitive data </a:t>
            </a:r>
            <a:r>
              <a:rPr lang="it-IT" dirty="0" err="1"/>
              <a:t>exposure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Clickjacking</a:t>
            </a:r>
            <a:endParaRPr lang="it-IT" dirty="0"/>
          </a:p>
        </p:txBody>
      </p:sp>
      <p:sp>
        <p:nvSpPr>
          <p:cNvPr id="9" name="Google Shape;163;p16">
            <a:extLst>
              <a:ext uri="{FF2B5EF4-FFF2-40B4-BE49-F238E27FC236}">
                <a16:creationId xmlns:a16="http://schemas.microsoft.com/office/drawing/2014/main" id="{B24D20C6-5146-8123-7BAF-F7E1522D3ED8}"/>
              </a:ext>
            </a:extLst>
          </p:cNvPr>
          <p:cNvSpPr txBox="1">
            <a:spLocks/>
          </p:cNvSpPr>
          <p:nvPr/>
        </p:nvSpPr>
        <p:spPr>
          <a:xfrm>
            <a:off x="4774349" y="1419151"/>
            <a:ext cx="3716701" cy="33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Font typeface="Barlow Light"/>
              <a:buNone/>
            </a:pPr>
            <a:r>
              <a:rPr lang="it-IT" dirty="0">
                <a:solidFill>
                  <a:schemeClr val="accent1"/>
                </a:solidFill>
              </a:rPr>
              <a:t>Verificate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Assenza di token anti-CSRF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Mancanza dell’header HTTP «X-Frame-Options»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Mancanza di </a:t>
            </a:r>
            <a:r>
              <a:rPr lang="it-IT" dirty="0" err="1"/>
              <a:t>headers</a:t>
            </a:r>
            <a:r>
              <a:rPr lang="it-IT" dirty="0"/>
              <a:t> HTTP «CSP»</a:t>
            </a:r>
          </a:p>
        </p:txBody>
      </p:sp>
    </p:spTree>
    <p:extLst>
      <p:ext uri="{BB962C8B-B14F-4D97-AF65-F5344CB8AC3E}">
        <p14:creationId xmlns:p14="http://schemas.microsoft.com/office/powerpoint/2010/main" val="3231651324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1978</Words>
  <Application>Microsoft Office PowerPoint</Application>
  <PresentationFormat>Presentazione su schermo (16:9)</PresentationFormat>
  <Paragraphs>413</Paragraphs>
  <Slides>101</Slides>
  <Notes>101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101</vt:i4>
      </vt:variant>
    </vt:vector>
  </HeadingPairs>
  <TitlesOfParts>
    <vt:vector size="107" baseType="lpstr">
      <vt:lpstr>Calibri</vt:lpstr>
      <vt:lpstr>Barlow Light</vt:lpstr>
      <vt:lpstr>Barlow</vt:lpstr>
      <vt:lpstr>Arial</vt:lpstr>
      <vt:lpstr>Wingdings</vt:lpstr>
      <vt:lpstr>Minola template</vt:lpstr>
      <vt:lpstr>Penetration Testing</vt:lpstr>
      <vt:lpstr>Obiettivo</vt:lpstr>
      <vt:lpstr>Metodologia utilizzata</vt:lpstr>
      <vt:lpstr>HackTheBox: Secret</vt:lpstr>
      <vt:lpstr>Strumenti utilizzati  </vt:lpstr>
      <vt:lpstr>1 Target Discovery</vt:lpstr>
      <vt:lpstr>Target Discovery | Ping</vt:lpstr>
      <vt:lpstr>Target Discovery | OS Detection</vt:lpstr>
      <vt:lpstr>2 Enumerating Target</vt:lpstr>
      <vt:lpstr>Enumerating Target | nmap TCP</vt:lpstr>
      <vt:lpstr>Enumerating Target | nmap UDP</vt:lpstr>
      <vt:lpstr>Enumerating Target | unicornscan TCP</vt:lpstr>
      <vt:lpstr>Enumerating Target | nmap SSH bruteforce</vt:lpstr>
      <vt:lpstr>3 Vulnerability Mapping</vt:lpstr>
      <vt:lpstr>Vulnerability Mapping | Nessus 1/2</vt:lpstr>
      <vt:lpstr>Vulnerability Mapping | Nessus 2/2</vt:lpstr>
      <vt:lpstr>Vulnerability Mapping | OpenVAS 1/2</vt:lpstr>
      <vt:lpstr>Vulnerability Mapping | OpenVAS 2/2</vt:lpstr>
      <vt:lpstr>Vulnerability Mapping |  Web Assessment | Nessus 1/2</vt:lpstr>
      <vt:lpstr>Vulnerability Mapping |  Web Assessment | Nessus 2/2</vt:lpstr>
      <vt:lpstr>Vulnerability Mapping |  Web Assessment | Whatweb</vt:lpstr>
      <vt:lpstr>Vulnerability Mapping |  Web Assessment | Wafw00f</vt:lpstr>
      <vt:lpstr>Vulnerability Mapping |  Web Assessment | Dirb</vt:lpstr>
      <vt:lpstr>Vulnerability Mapping |  Web Assessment | Nikto</vt:lpstr>
      <vt:lpstr>Vulnerability Mapping |  Web Assessment | OwaspZAP 1/3</vt:lpstr>
      <vt:lpstr>Vulnerability Mapping |  Web Assessment | OwaspZAP 2/3</vt:lpstr>
      <vt:lpstr>Vulnerability Mapping |  Web Assessment | OwaspZAP 3/3</vt:lpstr>
      <vt:lpstr>Vulnerability Mapping |  Web Assessment | Analisi Manuale 1/9</vt:lpstr>
      <vt:lpstr>Vulnerability Mapping |  Web Assessment | Analisi Manuale 2/9</vt:lpstr>
      <vt:lpstr>Vulnerability Mapping |  Web Assessment | Analisi Manuale 3/9</vt:lpstr>
      <vt:lpstr>Vulnerability Mapping |  Web Assessment | Analisi Manuale 4/9</vt:lpstr>
      <vt:lpstr>Vulnerability Mapping |  Web Assessment | Analisi Manuale 5/9</vt:lpstr>
      <vt:lpstr>Vulnerability Mapping |  Web Assessment | Analisi Manuale 6/9</vt:lpstr>
      <vt:lpstr>Vulnerability Mapping |  Web Assessment | Analisi Manuale 7/9</vt:lpstr>
      <vt:lpstr>Vulnerability Mapping |  Web Assessment | Analisi Manuale 8/9</vt:lpstr>
      <vt:lpstr>Vulnerability Mapping |  Web Assessment | Analisi Manuale 9/9</vt:lpstr>
      <vt:lpstr>Vulnerability Mapping |  Database Assessment | sqlmap 1/2</vt:lpstr>
      <vt:lpstr>Vulnerability Mapping |  Database Assessment | sqlmap 2/2</vt:lpstr>
      <vt:lpstr>4 Target Exploitation</vt:lpstr>
      <vt:lpstr>Target Exploitation | Clickjacking 1/3</vt:lpstr>
      <vt:lpstr>Target Exploitation | Clickjacking 2/3</vt:lpstr>
      <vt:lpstr>Target Exploitation | Clickjacking 3/3</vt:lpstr>
      <vt:lpstr>Target Exploitation | OS Command Injection 1/11</vt:lpstr>
      <vt:lpstr>Target Exploitation | OS Command Injection 2/11</vt:lpstr>
      <vt:lpstr>Target Exploitation | OS Command Injection 3/11</vt:lpstr>
      <vt:lpstr>Target Exploitation | OS Command Injection 4/11</vt:lpstr>
      <vt:lpstr>Target Exploitation | OS Command Injection 5/11</vt:lpstr>
      <vt:lpstr>Target Exploitation | OS Command Injection 6/11</vt:lpstr>
      <vt:lpstr>Target Exploitation | OS Command Injection 7/11</vt:lpstr>
      <vt:lpstr>Target Exploitation | OS Command Injection 8/11</vt:lpstr>
      <vt:lpstr>Target Exploitation | OS Command Injection 9/11</vt:lpstr>
      <vt:lpstr>Target Exploitation | OS Command Injection 10/11</vt:lpstr>
      <vt:lpstr>Target Exploitation | OS Command Injection 11/11</vt:lpstr>
      <vt:lpstr>Target Exploitation |  OS Command Injection | Shell Upgrade 1/5</vt:lpstr>
      <vt:lpstr>Target Exploitation |  OS Command Injection | Shell Upgrade 2/5</vt:lpstr>
      <vt:lpstr>Target Exploitation |  OS Command Injection | Shell Upgrade 3/5</vt:lpstr>
      <vt:lpstr>Target Exploitation |  OS Command Injection | Shell Upgrade 4/5</vt:lpstr>
      <vt:lpstr>Target Exploitation |  OS Command Injection | Shell Upgrade 5/5</vt:lpstr>
      <vt:lpstr>5 Privilege Escalation</vt:lpstr>
      <vt:lpstr>Privilege Escalation | Step preliminari</vt:lpstr>
      <vt:lpstr>Privilege Escalation | Getsystem</vt:lpstr>
      <vt:lpstr>Privilege Escalation | Linpeas 1/2</vt:lpstr>
      <vt:lpstr>Privilege Escalation | Linpeas 2/2</vt:lpstr>
      <vt:lpstr>Privilege Escalation |  CVE-2021-4034 | Github 1/3</vt:lpstr>
      <vt:lpstr>Privilege Escalation |  CVE-2021-4034 | Github 2/3</vt:lpstr>
      <vt:lpstr>Privilege Escalation |  CVE-2021-4034 | Github 3/3</vt:lpstr>
      <vt:lpstr>Privilege Escalation |  CVE-2021-3156 | Metasploit 1/3</vt:lpstr>
      <vt:lpstr>Privilege Escalation |  CVE-2021-3156 | Metasploit 2/3</vt:lpstr>
      <vt:lpstr>Privilege Escalation |  CVE-2021-3156 | Metasploit 3/3</vt:lpstr>
      <vt:lpstr>Privilege Escalation |  CVE-2021-3156 | Github (1) 1/3</vt:lpstr>
      <vt:lpstr>Privilege Escalation |  CVE-2021-3156 | Github (1) 2/3</vt:lpstr>
      <vt:lpstr>Privilege Escalation |  CVE-2021-3156 | Github (1) 3/3</vt:lpstr>
      <vt:lpstr>Privilege Escalation |  CVE-2021-3156 | Github (2) 1/3</vt:lpstr>
      <vt:lpstr>Privilege Escalation |  CVE-2021-3156 | Github (2) 2/3</vt:lpstr>
      <vt:lpstr>Privilege Escalation |  CVE-2021-3156 | Github (2) 3/3</vt:lpstr>
      <vt:lpstr>Privilege Escalation |  CVE-2021-22555 | Metasploit 1/2</vt:lpstr>
      <vt:lpstr>Privilege Escalation |  CVE-2021-22555 | Metasploit 2/2</vt:lpstr>
      <vt:lpstr>Privilege Escalation |  CVE-2017-5618 | exploit-db 1/3</vt:lpstr>
      <vt:lpstr>Privilege Escalation |  CVE-2017-5618 | exploit-db 2/3</vt:lpstr>
      <vt:lpstr>Privilege Escalation |  CVE-2017-5618 | exploit-db 3/3</vt:lpstr>
      <vt:lpstr>6 Maintaing Access</vt:lpstr>
      <vt:lpstr>Maintaining Access | Step preliminari 1/2</vt:lpstr>
      <vt:lpstr>Maintaining Access | Step preliminari 2/2</vt:lpstr>
      <vt:lpstr>Maintaining Access |  Web Backdoor | Problema</vt:lpstr>
      <vt:lpstr>Maintaining Access |  Web Backdoor | Python CGI 1/6</vt:lpstr>
      <vt:lpstr>Maintaining Access |  Web Backdoor | Python CGI 2/6</vt:lpstr>
      <vt:lpstr>Maintaining Access |  Web Backdoor | Python CGI 3/6</vt:lpstr>
      <vt:lpstr>Maintaining Access |  Web Backdoor | Python CGI 4/6</vt:lpstr>
      <vt:lpstr>Maintaining Access |  Web Backdoor | Python CGI 5/6</vt:lpstr>
      <vt:lpstr>Maintaining Access |  Web Backdoor | Python CGI 6/6</vt:lpstr>
      <vt:lpstr>Maintaining Access |  OS Backdoor | Problema</vt:lpstr>
      <vt:lpstr>Maintaining Access |  OS Backdoor | Python Bind Shell</vt:lpstr>
      <vt:lpstr>Maintaining Access | Persistenza?</vt:lpstr>
      <vt:lpstr>Conclusioni</vt:lpstr>
      <vt:lpstr>Conclusioni | Vulnerabilità?</vt:lpstr>
      <vt:lpstr>Conclusioni |  Vulnerabilità? | Critical</vt:lpstr>
      <vt:lpstr>Conclusioni |  Vulnerabilità? | High 1/2</vt:lpstr>
      <vt:lpstr>Conclusioni |  Vulnerabilità? | High 2/2</vt:lpstr>
      <vt:lpstr>Conclusioni |  Vulnerabilità? | Medium</vt:lpstr>
      <vt:lpstr>Conclusioni |  Vulnerabilità? | Low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ALESSANDRO FERRENTINO</cp:lastModifiedBy>
  <cp:revision>35</cp:revision>
  <dcterms:modified xsi:type="dcterms:W3CDTF">2022-06-26T18:31:13Z</dcterms:modified>
</cp:coreProperties>
</file>